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9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363272" cy="5760640"/>
          </a:xfrm>
          <a:solidFill>
            <a:schemeClr val="accent2">
              <a:lumMod val="20000"/>
              <a:lumOff val="80000"/>
            </a:schemeClr>
          </a:solidFill>
          <a:effectLst>
            <a:softEdge rad="635000"/>
          </a:effectLst>
        </p:spPr>
        <p:txBody>
          <a:bodyPr>
            <a:noAutofit/>
          </a:bodyPr>
          <a:lstStyle/>
          <a:p>
            <a:r>
              <a:rPr lang="ru-RU" sz="1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День Российского флага</a:t>
            </a:r>
          </a:p>
        </p:txBody>
      </p:sp>
    </p:spTree>
  </p:cSld>
  <p:clrMapOvr>
    <a:masterClrMapping/>
  </p:clrMapOvr>
  <p:transition spd="slow">
    <p:cover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lhvl32[1]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7262" y="692696"/>
            <a:ext cx="8783550" cy="5544616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 spd="slow">
    <p:cover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459432"/>
            <a:ext cx="8363272" cy="5818658"/>
          </a:xfrm>
          <a:solidFill>
            <a:schemeClr val="bg1"/>
          </a:solidFill>
          <a:effectLst>
            <a:softEdge rad="635000"/>
          </a:effectLst>
        </p:spPr>
        <p:txBody>
          <a:bodyPr/>
          <a:lstStyle/>
          <a:p>
            <a:r>
              <a:rPr lang="ru-RU" dirty="0"/>
              <a:t>Мы говорим белый свет, синее море, весна красна, красная девица (красивая).</a:t>
            </a:r>
            <a:br>
              <a:rPr lang="ru-RU" dirty="0"/>
            </a:br>
            <a:r>
              <a:rPr lang="ru-RU" dirty="0"/>
              <a:t>Видимо не случайно эти цвета стали цветами государственного флага России.</a:t>
            </a:r>
          </a:p>
        </p:txBody>
      </p:sp>
      <p:pic>
        <p:nvPicPr>
          <p:cNvPr id="3" name="Рисунок 2" descr="1798_em_1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4533432"/>
            <a:ext cx="3096344" cy="2324568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 spd="slow">
    <p:cover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048" y="188640"/>
            <a:ext cx="8245424" cy="3672408"/>
          </a:xfrm>
          <a:solidFill>
            <a:srgbClr val="0070C0"/>
          </a:solidFill>
          <a:effectLst>
            <a:softEdge rad="635000"/>
          </a:effectLst>
        </p:spPr>
        <p:txBody>
          <a:bodyPr>
            <a:normAutofit/>
          </a:bodyPr>
          <a:lstStyle/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Герб сочетает эти же цвета.</a:t>
            </a:r>
          </a:p>
        </p:txBody>
      </p:sp>
      <p:pic>
        <p:nvPicPr>
          <p:cNvPr id="19458" name="Picture 2" descr="http://im0-tub-ru.yandex.net/i?id=3fe9e3e337f5a22bcddb7f8770e7cfd8-133-14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429000"/>
            <a:ext cx="3140968" cy="3140968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ransition spd="slow">
    <p:cover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60648"/>
            <a:ext cx="8435280" cy="6408712"/>
          </a:xfrm>
          <a:solidFill>
            <a:schemeClr val="accent5">
              <a:lumMod val="40000"/>
              <a:lumOff val="60000"/>
            </a:schemeClr>
          </a:solidFill>
          <a:effectLst>
            <a:softEdge rad="635000"/>
          </a:effectLst>
        </p:spPr>
        <p:txBody>
          <a:bodyPr>
            <a:normAutofit/>
          </a:bodyPr>
          <a:lstStyle/>
          <a:p>
            <a:r>
              <a:rPr lang="ru-RU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Белый – Георгий Победоносец.</a:t>
            </a:r>
            <a:br>
              <a:rPr lang="ru-RU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Синий – Развивающийся плащ всадника.</a:t>
            </a:r>
            <a:br>
              <a:rPr lang="ru-RU" sz="5400" dirty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Красный – фон, щит герба.</a:t>
            </a:r>
            <a:br>
              <a:rPr lang="ru-RU" sz="5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-531440"/>
            <a:ext cx="6131024" cy="4104456"/>
          </a:xfrm>
          <a:solidFill>
            <a:schemeClr val="accent3">
              <a:lumMod val="40000"/>
              <a:lumOff val="60000"/>
            </a:schemeClr>
          </a:solidFill>
          <a:effectLst>
            <a:softEdge rad="635000"/>
          </a:effectLst>
        </p:spPr>
        <p:txBody>
          <a:bodyPr>
            <a:normAutofit fontScale="90000"/>
          </a:bodyPr>
          <a:lstStyle/>
          <a:p>
            <a:r>
              <a:rPr lang="ru-RU" dirty="0"/>
              <a:t>Изображение всадника, копьем поражающего черного дракона, означает победу справедливости, добра над злом.</a:t>
            </a:r>
          </a:p>
        </p:txBody>
      </p:sp>
      <p:pic>
        <p:nvPicPr>
          <p:cNvPr id="1026" name="Picture 2" descr="http://s4.hostingkartinok.com/uploads/images/2013/02/6eed5058aa804608dd3b9dcdb0c5cfa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143848"/>
            <a:ext cx="3077771" cy="3714152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 spd="slow">
    <p:cover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mas-sim.ru/wp-content/uploads/2013/03/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002123"/>
            <a:ext cx="3610372" cy="3855877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355160" cy="3874442"/>
          </a:xfrm>
          <a:solidFill>
            <a:srgbClr val="0070C0"/>
          </a:solidFill>
          <a:effectLst>
            <a:softEdge rad="635000"/>
          </a:effectLst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народных преданиях говорят: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Два орла несут по белу свету колесницу, в центре возница правит парой птиц, а на верху само солнце; два крыла его сестры - Заря Утренняя, Заря Вечерняя.</a:t>
            </a:r>
          </a:p>
        </p:txBody>
      </p:sp>
    </p:spTree>
  </p:cSld>
  <p:clrMapOvr>
    <a:masterClrMapping/>
  </p:clrMapOvr>
  <p:transition spd="slow">
    <p:cover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24744"/>
            <a:ext cx="7488832" cy="5558010"/>
          </a:xfrm>
          <a:solidFill>
            <a:srgbClr val="FF0000"/>
          </a:solidFill>
          <a:effectLst>
            <a:softEdge rad="317500"/>
          </a:effectLst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Солнечную колесницу назвали двуглавым орлом. Увенчанный коронами, со скипетром и державой в лапах двуглавый орел является гербом нашей России.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Золотой орел на красном фоне напоминает солнце, сияющее своими лучами - перьями.</a:t>
            </a:r>
          </a:p>
        </p:txBody>
      </p:sp>
      <p:pic>
        <p:nvPicPr>
          <p:cNvPr id="34818" name="Picture 2" descr="http://900igr.net/datai/mkhk/Russkaja-kultura-XVI-veka/0001-001-Kultura-Rossii-XVI-ve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727803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4" name="Picture 2" descr="http://900igr.net/datai/mkhk/Russkaja-kultura-XVI-veka/0001-001-Kultura-Rossii-XVI-ve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188640"/>
            <a:ext cx="1331640" cy="1727803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 spd="slow">
    <p:cover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7787208" cy="3933056"/>
          </a:xfrm>
          <a:solidFill>
            <a:schemeClr val="accent4">
              <a:lumMod val="20000"/>
              <a:lumOff val="80000"/>
            </a:schemeClr>
          </a:solidFill>
          <a:effectLst>
            <a:softEdge rad="635000"/>
          </a:effectLst>
        </p:spPr>
        <p:txBody>
          <a:bodyPr>
            <a:no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Вот он, флаг и герб Российской Федерации, символ единства и независимости нашего народа.</a:t>
            </a:r>
          </a:p>
        </p:txBody>
      </p:sp>
      <p:pic>
        <p:nvPicPr>
          <p:cNvPr id="3" name="Рисунок 2" descr="prev_small_717915432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80928"/>
            <a:ext cx="4768506" cy="4077072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 spd="slow">
    <p:cover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-171400"/>
            <a:ext cx="7139136" cy="3946450"/>
          </a:xfrm>
          <a:solidFill>
            <a:schemeClr val="accent2">
              <a:lumMod val="20000"/>
              <a:lumOff val="80000"/>
            </a:schemeClr>
          </a:solidFill>
          <a:effectLst>
            <a:softEdge rad="635000"/>
          </a:effectLst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Государственный флаг поднимается во время торжественных мероприятий, праздников, и в это время всегда звучит гимн Российской Федерации.</a:t>
            </a:r>
          </a:p>
        </p:txBody>
      </p:sp>
      <p:pic>
        <p:nvPicPr>
          <p:cNvPr id="32770" name="Picture 2" descr="http://static2.aif.ru/public/photo/small/745/462970faa225684688b3257373b8d08a.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212976"/>
            <a:ext cx="5197569" cy="3456384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ransition spd="slow">
    <p:cover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15200" cy="2938338"/>
          </a:xfrm>
          <a:solidFill>
            <a:schemeClr val="accent5">
              <a:lumMod val="20000"/>
              <a:lumOff val="80000"/>
            </a:schemeClr>
          </a:solidFill>
          <a:effectLst>
            <a:softEdge rad="635000"/>
          </a:effectLst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Россия…Родина…Это край, где вы родились, где мы живем. Это наш дом, это все то, что нас окружает. Россия…Какое красивое слово! И роса, и сила, и синие просторы…</a:t>
            </a:r>
          </a:p>
        </p:txBody>
      </p:sp>
      <p:pic>
        <p:nvPicPr>
          <p:cNvPr id="31746" name="Picture 2" descr="http://img13.nnm.ru/1/e/4/3/2/278ab9c1b577ef1dc0062474b04_pre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068960"/>
            <a:ext cx="6693215" cy="3789040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ransition spd="slow">
    <p:cover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[6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476672"/>
            <a:ext cx="7868159" cy="5874893"/>
          </a:xfrm>
          <a:prstGeom prst="rect">
            <a:avLst/>
          </a:prstGeom>
          <a:effectLst>
            <a:softEdge rad="635000"/>
          </a:effectLst>
        </p:spPr>
      </p:pic>
    </p:spTree>
  </p:cSld>
  <p:clrMapOvr>
    <a:masterClrMapping/>
  </p:clrMapOvr>
  <p:transition spd="slow">
    <p:cover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5818658"/>
          </a:xfrm>
          <a:solidFill>
            <a:schemeClr val="accent6">
              <a:lumMod val="40000"/>
              <a:lumOff val="60000"/>
            </a:schemeClr>
          </a:solidFill>
          <a:effectLst>
            <a:softEdge rad="635000"/>
          </a:effectLst>
        </p:spPr>
        <p:txBody>
          <a:bodyPr>
            <a:normAutofit/>
          </a:bodyPr>
          <a:lstStyle/>
          <a:p>
            <a:r>
              <a:rPr lang="ru-RU" sz="2000" dirty="0"/>
              <a:t>- Россия …Как из песни слово,</a:t>
            </a:r>
            <a:br>
              <a:rPr lang="ru-RU" sz="2000" dirty="0"/>
            </a:br>
            <a:r>
              <a:rPr lang="ru-RU" sz="2000" dirty="0"/>
              <a:t>Березок Юная листва</a:t>
            </a:r>
            <a:br>
              <a:rPr lang="ru-RU" sz="2000" dirty="0"/>
            </a:br>
            <a:r>
              <a:rPr lang="ru-RU" sz="2000" dirty="0"/>
              <a:t>Кругом леса, поля и реки</a:t>
            </a:r>
            <a:br>
              <a:rPr lang="ru-RU" sz="2000" dirty="0"/>
            </a:br>
            <a:r>
              <a:rPr lang="ru-RU" sz="2000" dirty="0"/>
              <a:t>Раздолье – русская душа.</a:t>
            </a:r>
            <a:br>
              <a:rPr lang="ru-RU" sz="2000" dirty="0"/>
            </a:br>
            <a:br>
              <a:rPr lang="ru-RU" sz="2000" dirty="0"/>
            </a:br>
            <a:r>
              <a:rPr lang="ru-RU" sz="2000" dirty="0"/>
              <a:t>- Люблю тебя, моя Россия</a:t>
            </a:r>
            <a:br>
              <a:rPr lang="ru-RU" sz="2000" dirty="0"/>
            </a:br>
            <a:r>
              <a:rPr lang="ru-RU" sz="2000" dirty="0"/>
              <a:t>За ясный свет твоих очей,</a:t>
            </a:r>
            <a:br>
              <a:rPr lang="ru-RU" sz="2000" dirty="0"/>
            </a:br>
            <a:r>
              <a:rPr lang="ru-RU" sz="2000" dirty="0"/>
              <a:t>За ум, за подвиги святые,</a:t>
            </a:r>
            <a:br>
              <a:rPr lang="ru-RU" sz="2000" dirty="0"/>
            </a:br>
            <a:r>
              <a:rPr lang="ru-RU" sz="2000" dirty="0"/>
              <a:t>За голос звонкий, как ручей.</a:t>
            </a:r>
            <a:br>
              <a:rPr lang="ru-RU" sz="2000" dirty="0"/>
            </a:br>
            <a:br>
              <a:rPr lang="ru-RU" sz="2000" dirty="0"/>
            </a:br>
            <a:r>
              <a:rPr lang="ru-RU" sz="2000" dirty="0"/>
              <a:t>- Люблю, глубоко понимаю</a:t>
            </a:r>
            <a:br>
              <a:rPr lang="ru-RU" sz="2000" dirty="0"/>
            </a:br>
            <a:r>
              <a:rPr lang="ru-RU" sz="2000" dirty="0"/>
              <a:t>Степей задумчивую грусть</a:t>
            </a:r>
            <a:br>
              <a:rPr lang="ru-RU" sz="2000" dirty="0"/>
            </a:br>
            <a:r>
              <a:rPr lang="ru-RU" sz="2000" dirty="0"/>
              <a:t>Люблю все то, что называю</a:t>
            </a:r>
            <a:br>
              <a:rPr lang="ru-RU" sz="2000" dirty="0"/>
            </a:br>
            <a:r>
              <a:rPr lang="ru-RU" sz="2000" dirty="0"/>
              <a:t>Одним широким словом – Русь.</a:t>
            </a:r>
          </a:p>
        </p:txBody>
      </p:sp>
    </p:spTree>
  </p:cSld>
  <p:clrMapOvr>
    <a:masterClrMapping/>
  </p:clrMapOvr>
  <p:transition spd="slow">
    <p:cover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2938338"/>
          </a:xfrm>
          <a:solidFill>
            <a:schemeClr val="accent3">
              <a:lumMod val="20000"/>
              <a:lumOff val="80000"/>
            </a:schemeClr>
          </a:solidFill>
          <a:effectLst>
            <a:softEdge rad="635000"/>
          </a:effectLst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Одна у человека родина мать. Крепко любит свою родину народ. Много сложил о ней пословиц и поговорок:</a:t>
            </a:r>
          </a:p>
        </p:txBody>
      </p:sp>
      <p:pic>
        <p:nvPicPr>
          <p:cNvPr id="29698" name="Picture 2" descr="http://i068.radikal.ru/1211/f8/48656ed27b1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36912"/>
            <a:ext cx="6624736" cy="4054659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ransition spd="slow">
    <p:cover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5746650"/>
          </a:xfrm>
          <a:solidFill>
            <a:schemeClr val="accent4">
              <a:lumMod val="60000"/>
              <a:lumOff val="40000"/>
            </a:schemeClr>
          </a:solidFill>
          <a:effectLst>
            <a:softEdge rad="635000"/>
          </a:effectLst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Родина любимая – что мать родимая.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Если дружба велика, будет родина крепка.</a:t>
            </a:r>
            <a:br>
              <a:rPr lang="ru-RU" dirty="0"/>
            </a:br>
            <a:r>
              <a:rPr lang="ru-RU" dirty="0">
                <a:solidFill>
                  <a:srgbClr val="0070C0"/>
                </a:solidFill>
              </a:rPr>
              <a:t>Жить – Родине служить.</a:t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Для Родины своей, ни сил, ни жизни не жалей.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Родина мать, умей за нее постоять.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Человек без родины, что соловей без песни.</a:t>
            </a:r>
          </a:p>
        </p:txBody>
      </p:sp>
    </p:spTree>
  </p:cSld>
  <p:clrMapOvr>
    <a:masterClrMapping/>
  </p:clrMapOvr>
  <p:transition spd="slow">
    <p:cover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24936" cy="6408712"/>
          </a:xfrm>
          <a:solidFill>
            <a:schemeClr val="accent3">
              <a:lumMod val="20000"/>
              <a:lumOff val="80000"/>
            </a:schemeClr>
          </a:solidFill>
          <a:effectLst>
            <a:softEdge rad="635000"/>
          </a:effectLst>
        </p:spPr>
        <p:txBody>
          <a:bodyPr>
            <a:normAutofit fontScale="90000"/>
          </a:bodyPr>
          <a:lstStyle/>
          <a:p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Россия святая! Для славных походов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Веками растишь ты своих сыновей;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Во благо России, для счастья народа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Под флагом державным встречаешь гостей.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Густые леса и поля золотые,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Мирное небо целует заря.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 детства любимы места дорогие –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Это родная Отчизна моя!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Отчизна родная! Твой символ державный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На труд и на подвиг зовет свой народ!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Дозор твой стоит в боевом авангарде –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Могучая сила, надежный оплот!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 грозные годы ты в битве с врагами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Меч свой ковала в суровом бою.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Символ победный, святое знамя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Ты в сердце хранишь как святыню свою!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 мирные будни во славу России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Реет победный твой стяг над страной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Вместе со мною ты грозна сила,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А сердцем всегда я навеки с тобой.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Под знаменем святым за мир и свободу,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За счастье народное в бой мы пойдем.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 священной борьбе не страшны нам невзгоды 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Под флагом мы счастье и мир обретем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slow">
    <p:cover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http://ic.pics.livejournal.com/varvara_jv/45983265/38773/38773_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68560" y="0"/>
            <a:ext cx="10287000" cy="6858000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ransition spd="slow">
    <p:cover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45E927-B760-43FA-BD8A-65D1E45D2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ru-RU" sz="6000" i="1" dirty="0">
                <a:solidFill>
                  <a:srgbClr val="00B0F0"/>
                </a:solidFill>
              </a:rPr>
              <a:t>Спасибо за внимание.</a:t>
            </a:r>
            <a:br>
              <a:rPr lang="ru-RU" sz="6000" i="1" dirty="0">
                <a:solidFill>
                  <a:srgbClr val="00B0F0"/>
                </a:solidFill>
              </a:rPr>
            </a:br>
            <a:r>
              <a:rPr lang="ru-RU" dirty="0"/>
              <a:t>             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dirty="0"/>
              <a:t>            </a:t>
            </a:r>
            <a:br>
              <a:rPr lang="ru-RU" dirty="0"/>
            </a:br>
            <a:r>
              <a:rPr lang="ru-RU" dirty="0"/>
              <a:t>          Выполнила: Соколова З.Ю.</a:t>
            </a:r>
            <a:br>
              <a:rPr lang="ru-RU"/>
            </a:br>
            <a:r>
              <a:rPr lang="ru-RU"/>
              <a:t>                    группа </a:t>
            </a:r>
            <a:r>
              <a:rPr lang="ru-RU" dirty="0"/>
              <a:t>№12 «</a:t>
            </a:r>
            <a:r>
              <a:rPr lang="ru-RU" dirty="0" err="1"/>
              <a:t>Эколята</a:t>
            </a:r>
            <a:r>
              <a:rPr lang="ru-RU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62438889"/>
      </p:ext>
    </p:extLst>
  </p:cSld>
  <p:clrMapOvr>
    <a:masterClrMapping/>
  </p:clrMapOvr>
  <p:transition spd="slow">
    <p:cover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19256" cy="4896544"/>
          </a:xfrm>
          <a:solidFill>
            <a:schemeClr val="accent3">
              <a:lumMod val="20000"/>
              <a:lumOff val="80000"/>
            </a:schemeClr>
          </a:solidFill>
          <a:effectLst>
            <a:softEdge rad="635000"/>
          </a:effectLst>
        </p:spPr>
        <p:txBody>
          <a:bodyPr>
            <a:normAutofit/>
          </a:bodyPr>
          <a:lstStyle/>
          <a:p>
            <a:r>
              <a:rPr lang="ru-RU" sz="4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Ежегодно 22 августа </a:t>
            </a:r>
            <a:br>
              <a:rPr lang="ru-RU" sz="4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Россия отмечает праздник День государственного флага.</a:t>
            </a:r>
            <a:br>
              <a:rPr lang="ru-RU" sz="4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  <a:effectLst>
            <a:softEdge rad="635000"/>
          </a:effectLst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ФЛАГ- одноцветное или нескольких цветов полотнище определенного размера, одной стороной прикрепленное к дереву или шнуру. Обычно с эмблемой страны или государства. Употребляется как символ государства.</a:t>
            </a:r>
          </a:p>
        </p:txBody>
      </p:sp>
      <p:pic>
        <p:nvPicPr>
          <p:cNvPr id="3074" name="Picture 2" descr="Флаг Росс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60648"/>
            <a:ext cx="2664296" cy="1776197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563888" y="4941168"/>
            <a:ext cx="2520280" cy="1584176"/>
          </a:xfrm>
          <a:prstGeom prst="rect">
            <a:avLst/>
          </a:prstGeom>
          <a:solidFill>
            <a:srgbClr val="FF000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cover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92480" cy="6525344"/>
          </a:xfrm>
          <a:solidFill>
            <a:schemeClr val="bg1"/>
          </a:solidFill>
          <a:effectLst>
            <a:softEdge rad="635000"/>
          </a:effectLst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Все страны мира, все государства, существующие на земле, имеют свои флаги и гербы, которые являются отличительным знаком государства.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Государственный флаг означает единство страны и его независимость от других государств. </a:t>
            </a:r>
          </a:p>
        </p:txBody>
      </p:sp>
    </p:spTree>
  </p:cSld>
  <p:clrMapOvr>
    <a:masterClrMapping/>
  </p:clrMapOvr>
  <p:transition spd="slow">
    <p:cover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open.az/uploads/posts/2012-11/1353580169_1353432292_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612711"/>
            <a:ext cx="8964488" cy="5408577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 spd="slow">
    <p:cover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64488" cy="6336704"/>
          </a:xfrm>
          <a:solidFill>
            <a:srgbClr val="0070C0"/>
          </a:solidFill>
          <a:effectLst>
            <a:softEdge rad="635000"/>
          </a:effectLst>
        </p:spPr>
        <p:txBody>
          <a:bodyPr/>
          <a:lstStyle/>
          <a:p>
            <a:r>
              <a:rPr lang="ru-RU" dirty="0"/>
              <a:t>В России герб и флаг созданы  в соответствии со строгими правилами и имеют общую символику, которая олицетворяет красоту и справедливость, победу добра над злом.</a:t>
            </a:r>
          </a:p>
        </p:txBody>
      </p:sp>
    </p:spTree>
  </p:cSld>
  <p:clrMapOvr>
    <a:masterClrMapping/>
  </p:clrMapOvr>
  <p:transition spd="slow">
    <p:cover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64896" cy="5688632"/>
          </a:xfrm>
          <a:solidFill>
            <a:srgbClr val="FF0000"/>
          </a:solidFill>
          <a:effectLst>
            <a:softEdge rad="317500"/>
          </a:effectLst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Цвету флага придается особый смысл.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Белый, синий, красный.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Эти цвета издревле почитались на Руси народом, ими украшали свои жилища, вышивали затейливые узоры на одеждах и одевали их по праздникам.</a:t>
            </a:r>
          </a:p>
        </p:txBody>
      </p:sp>
    </p:spTree>
  </p:cSld>
  <p:clrMapOvr>
    <a:masterClrMapping/>
  </p:clrMapOvr>
  <p:transition spd="slow">
    <p:cover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015-015-Gosudarstvennyj-flag-Rossii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 spd="slow">
    <p:cover dir="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746</Words>
  <Application>Microsoft Office PowerPoint</Application>
  <PresentationFormat>Экран (4:3)</PresentationFormat>
  <Paragraphs>20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Тема Office</vt:lpstr>
      <vt:lpstr>День Российского флага</vt:lpstr>
      <vt:lpstr>Презентация PowerPoint</vt:lpstr>
      <vt:lpstr>Ежегодно 22 августа  Россия отмечает праздник День государственного флага. </vt:lpstr>
      <vt:lpstr>ФЛАГ- одноцветное или нескольких цветов полотнище определенного размера, одной стороной прикрепленное к дереву или шнуру. Обычно с эмблемой страны или государства. Употребляется как символ государства.</vt:lpstr>
      <vt:lpstr>Все страны мира, все государства, существующие на земле, имеют свои флаги и гербы, которые являются отличительным знаком государства. Государственный флаг означает единство страны и его независимость от других государств. </vt:lpstr>
      <vt:lpstr>Презентация PowerPoint</vt:lpstr>
      <vt:lpstr>В России герб и флаг созданы  в соответствии со строгими правилами и имеют общую символику, которая олицетворяет красоту и справедливость, победу добра над злом.</vt:lpstr>
      <vt:lpstr>Цвету флага придается особый смысл. Белый, синий, красный. Эти цвета издревле почитались на Руси народом, ими украшали свои жилища, вышивали затейливые узоры на одеждах и одевали их по праздникам.</vt:lpstr>
      <vt:lpstr>Презентация PowerPoint</vt:lpstr>
      <vt:lpstr>Презентация PowerPoint</vt:lpstr>
      <vt:lpstr>Мы говорим белый свет, синее море, весна красна, красная девица (красивая). Видимо не случайно эти цвета стали цветами государственного флага России.</vt:lpstr>
      <vt:lpstr>Герб сочетает эти же цвета.</vt:lpstr>
      <vt:lpstr>Белый – Георгий Победоносец. Синий – Развивающийся плащ всадника. Красный – фон, щит герба. </vt:lpstr>
      <vt:lpstr>Изображение всадника, копьем поражающего черного дракона, означает победу справедливости, добра над злом.</vt:lpstr>
      <vt:lpstr> В народных преданиях говорят: Два орла несут по белу свету колесницу, в центре возница правит парой птиц, а на верху само солнце; два крыла его сестры - Заря Утренняя, Заря Вечерняя.</vt:lpstr>
      <vt:lpstr>Солнечную колесницу назвали двуглавым орлом. Увенчанный коронами, со скипетром и державой в лапах двуглавый орел является гербом нашей России. Золотой орел на красном фоне напоминает солнце, сияющее своими лучами - перьями.</vt:lpstr>
      <vt:lpstr>Вот он, флаг и герб Российской Федерации, символ единства и независимости нашего народа.</vt:lpstr>
      <vt:lpstr>Государственный флаг поднимается во время торжественных мероприятий, праздников, и в это время всегда звучит гимн Российской Федерации.</vt:lpstr>
      <vt:lpstr>Россия…Родина…Это край, где вы родились, где мы живем. Это наш дом, это все то, что нас окружает. Россия…Какое красивое слово! И роса, и сила, и синие просторы…</vt:lpstr>
      <vt:lpstr>- Россия …Как из песни слово, Березок Юная листва Кругом леса, поля и реки Раздолье – русская душа.  - Люблю тебя, моя Россия За ясный свет твоих очей, За ум, за подвиги святые, За голос звонкий, как ручей.  - Люблю, глубоко понимаю Степей задумчивую грусть Люблю все то, что называю Одним широким словом – Русь.</vt:lpstr>
      <vt:lpstr>Одна у человека родина мать. Крепко любит свою родину народ. Много сложил о ней пословиц и поговорок:</vt:lpstr>
      <vt:lpstr>Родина любимая – что мать родимая. Если дружба велика, будет родина крепка. Жить – Родине служить. Для Родины своей, ни сил, ни жизни не жалей. Родина мать, умей за нее постоять. Человек без родины, что соловей без песни.</vt:lpstr>
      <vt:lpstr>     Россия святая! Для славных походов  Веками растишь ты своих сыновей;  Во благо России, для счастья народа  Под флагом державным встречаешь гостей.  Густые леса и поля золотые,  Мирное небо целует заря.  С детства любимы места дорогие –  Это родная Отчизна моя!  Отчизна родная! Твой символ державный  На труд и на подвиг зовет свой народ!  Дозор твой стоит в боевом авангарде –  Могучая сила, надежный оплот!  В грозные годы ты в битве с врагами  Меч свой ковала в суровом бою.  Символ победный, святое знамя  Ты в сердце хранишь как святыню свою!  В мирные будни во славу России  Реет победный твой стяг над страной  Вместе со мною ты грозна сила,  А сердцем всегда я навеки с тобой.  Под знаменем святым за мир и свободу,  За счастье народное в бой мы пойдем.  В священной борьбе не страшны нам невзгоды  Под флагом мы счастье и мир обретем.    </vt:lpstr>
      <vt:lpstr>Презентация PowerPoint</vt:lpstr>
      <vt:lpstr>Спасибо за внимание.                                         Выполнила: Соколова З.Ю.                     группа №12 «Эколята»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НАТАЛИ</dc:creator>
  <cp:lastModifiedBy>Admin</cp:lastModifiedBy>
  <cp:revision>31</cp:revision>
  <dcterms:created xsi:type="dcterms:W3CDTF">2014-08-20T06:29:21Z</dcterms:created>
  <dcterms:modified xsi:type="dcterms:W3CDTF">2023-01-24T03:01:10Z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594316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