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8"/>
  </p:notesMasterIdLst>
  <p:handoutMasterIdLst>
    <p:handoutMasterId r:id="rId9"/>
  </p:handoutMasterIdLst>
  <p:sldIdLst>
    <p:sldId id="310" r:id="rId2"/>
    <p:sldId id="264" r:id="rId3"/>
    <p:sldId id="283" r:id="rId4"/>
    <p:sldId id="289" r:id="rId5"/>
    <p:sldId id="305" r:id="rId6"/>
    <p:sldId id="311" r:id="rId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3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7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C66A54-78A8-4351-924F-291856A7C357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E449-225B-4927-9A3E-C6824A645E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391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B0E3B-A360-4D68-865A-316C449E9246}" type="datetimeFigureOut">
              <a:rPr lang="ru-RU" smtClean="0"/>
              <a:t>01.02.2017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1F7A6-E24B-47B0-B26B-9BF541B0F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35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D03CDE-1C04-4858-9C19-9E0D7F3F4DD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20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087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0136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768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2644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79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5B680-0E82-4C5F-BAE0-203DB5EE01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47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A988E-9923-4892-A5CF-C4B4634CC2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69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C854-E48C-42CE-A1F3-AE01024292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63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E9EB2-65BE-4EDC-9B8A-11F21F8B0E7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24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F36C21-A4CE-4B55-96D9-ABC35B9890E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53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40EC4-3CAC-4C9F-8C98-4B0B2C36E49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57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DB3C36-4C12-45FC-93E5-D6709B83C6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35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21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39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AFB3DE-2DBB-429D-BD1E-FA7216C13D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21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553E9-2DD1-4408-9331-CF5ED7272F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6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6F44E5A2-84F9-40BC-AFB2-F5CE4B0817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947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12576" y="332656"/>
            <a:ext cx="8229600" cy="5851525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accent5"/>
                </a:solidFill>
              </a:rPr>
              <a:t>Сагаалган-праздник Белого месяца</a:t>
            </a:r>
            <a:endParaRPr lang="ru-RU" sz="5400" dirty="0">
              <a:solidFill>
                <a:schemeClr val="accent5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94" y="2350463"/>
            <a:ext cx="5694651" cy="4270989"/>
          </a:xfrm>
        </p:spPr>
      </p:pic>
      <p:sp>
        <p:nvSpPr>
          <p:cNvPr id="8" name="TextBox 7"/>
          <p:cNvSpPr txBox="1"/>
          <p:nvPr/>
        </p:nvSpPr>
        <p:spPr>
          <a:xfrm>
            <a:off x="6283035" y="6004156"/>
            <a:ext cx="30963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err="1" smtClean="0"/>
              <a:t>Выполнила:Цыбикжапова</a:t>
            </a:r>
            <a:r>
              <a:rPr lang="ru-RU" sz="1100" dirty="0" smtClean="0"/>
              <a:t> Е.Б.</a:t>
            </a:r>
          </a:p>
          <a:p>
            <a:r>
              <a:rPr lang="ru-RU" sz="1100" dirty="0" smtClean="0"/>
              <a:t>Воспитатель МАДОУ Детский сад №64</a:t>
            </a:r>
          </a:p>
          <a:p>
            <a:r>
              <a:rPr lang="ru-RU" sz="1100" dirty="0" smtClean="0"/>
              <a:t> г. Улан-Удэ </a:t>
            </a:r>
            <a:r>
              <a:rPr lang="ru-RU" sz="1100" dirty="0" err="1" smtClean="0"/>
              <a:t>респ.Бурятия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66013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001380"/>
            <a:ext cx="7738007" cy="511108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	В </a:t>
            </a:r>
            <a:r>
              <a:rPr lang="ru-RU" dirty="0">
                <a:solidFill>
                  <a:schemeClr val="tx1"/>
                </a:solidFill>
              </a:rPr>
              <a:t>буддийской традиции празднование Нового года приходится в разные годы между концом января и серединой марта, на первое весеннее новолуние по лунному календарю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>
                <a:solidFill>
                  <a:schemeClr val="tx1"/>
                </a:solidFill>
              </a:rPr>
              <a:t>   Дату </a:t>
            </a:r>
            <a:r>
              <a:rPr lang="ru-RU" dirty="0">
                <a:solidFill>
                  <a:schemeClr val="tx1"/>
                </a:solidFill>
              </a:rPr>
              <a:t>встречи Нового года по лунному календарю ежегодно высчитывают по астрологическим таблицам .В первый день года нельзя ходить в гости, его надо провести именно в кругу семьи. Хождение в гости, посещение родственников начинается со второго дня и может продолжаться до конца месяца. Весь месяц считается праздничным. Белый месяц — самое благоприятное время для проведения очистительных </a:t>
            </a:r>
            <a:r>
              <a:rPr lang="ru-RU" dirty="0" smtClean="0">
                <a:solidFill>
                  <a:schemeClr val="tx1"/>
                </a:solidFill>
              </a:rPr>
              <a:t>обрядов.</a:t>
            </a:r>
          </a:p>
          <a:p>
            <a:r>
              <a:rPr lang="ru-RU" dirty="0" smtClean="0"/>
              <a:t>    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В дни Нового года совершается обряд запуска «коней ветра удачи». Конь ветра удачи — это символ, показывающий состояние благополучия человека. Изображение «коня ветра удачи», освященное в храме, привязывают к дереву или помещают на крыше дома таким образом, чтобы оно обязательно развевалось на ветру. Считается, что «конь ветра удачи» служит мощной защитой от несчастий и болезней, привлекая внимание и призывая помощь божеств. 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7044">
        <p15:prstTrans prst="fallOver"/>
      </p:transition>
    </mc:Choice>
    <mc:Fallback xmlns="">
      <p:transition spd="slow" advTm="70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9522" y="4272677"/>
            <a:ext cx="77048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+mj-lt"/>
              </a:rPr>
              <a:t>Традиционно в канун Нового года наиболее уважаемые и почитаемые ламы делают астрологические прогнозы для жителей страны на будущий год. За три дня до наступления праздника в храмах совершается особый молебен, посвященный </a:t>
            </a:r>
            <a:r>
              <a:rPr lang="ru-RU" dirty="0" err="1">
                <a:latin typeface="+mj-lt"/>
              </a:rPr>
              <a:t>дхармапалам</a:t>
            </a:r>
            <a:r>
              <a:rPr lang="ru-RU" dirty="0">
                <a:latin typeface="+mj-lt"/>
              </a:rPr>
              <a:t> — десяти божествам-защитникам Учения. Наибольшее почитание среди них воздается богине Шри-Дэви (</a:t>
            </a:r>
            <a:r>
              <a:rPr lang="ru-RU" dirty="0" err="1">
                <a:latin typeface="+mj-lt"/>
              </a:rPr>
              <a:t>тиб</a:t>
            </a:r>
            <a:r>
              <a:rPr lang="ru-RU" dirty="0">
                <a:latin typeface="+mj-lt"/>
              </a:rPr>
              <a:t>. </a:t>
            </a:r>
            <a:r>
              <a:rPr lang="ru-RU" dirty="0" err="1">
                <a:latin typeface="+mj-lt"/>
              </a:rPr>
              <a:t>Балдан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Лхамо</a:t>
            </a:r>
            <a:r>
              <a:rPr lang="ru-RU" dirty="0">
                <a:latin typeface="+mj-lt"/>
              </a:rPr>
              <a:t>), которая считается покровительницей столицы Тибета Лхасы. В ее честь совершается отдельный молебен (</a:t>
            </a:r>
            <a:r>
              <a:rPr lang="ru-RU" dirty="0" err="1">
                <a:latin typeface="+mj-lt"/>
              </a:rPr>
              <a:t>Балдан</a:t>
            </a:r>
            <a:r>
              <a:rPr lang="ru-RU" dirty="0">
                <a:latin typeface="+mj-lt"/>
              </a:rPr>
              <a:t> </a:t>
            </a:r>
            <a:r>
              <a:rPr lang="ru-RU" dirty="0" err="1">
                <a:latin typeface="+mj-lt"/>
              </a:rPr>
              <a:t>Лхамо</a:t>
            </a:r>
            <a:r>
              <a:rPr lang="ru-RU" dirty="0">
                <a:latin typeface="+mj-lt"/>
              </a:rPr>
              <a:t>) в день, непосредственно предшествующий Новому году.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8640"/>
            <a:ext cx="5976664" cy="39826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7100">
        <p15:prstTrans prst="wind"/>
      </p:transition>
    </mc:Choice>
    <mc:Fallback xmlns="">
      <p:transition spd="slow" advTm="7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-4126"/>
            <a:ext cx="7056784" cy="6053534"/>
          </a:xfrm>
        </p:spPr>
        <p:txBody>
          <a:bodyPr/>
          <a:lstStyle/>
          <a:p>
            <a:r>
              <a:rPr lang="ru-RU" sz="2400" dirty="0" smtClean="0"/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/>
              <a:t> </a:t>
            </a:r>
            <a:r>
              <a:rPr lang="ru-RU" sz="1800" b="1" dirty="0" err="1">
                <a:solidFill>
                  <a:schemeClr val="tx1"/>
                </a:solidFill>
              </a:rPr>
              <a:t>Дугжууба</a:t>
            </a:r>
            <a:r>
              <a:rPr lang="ru-RU" sz="1800" dirty="0">
                <a:solidFill>
                  <a:schemeClr val="tx1"/>
                </a:solidFill>
              </a:rPr>
              <a:t> – это особый обряд очищения в канун нового года. С давних времен народы, исповедующие буддизм, очень трепетно и серьёзно относились к данному обряду</a:t>
            </a:r>
            <a:r>
              <a:rPr lang="ru-RU" sz="1800" b="1" dirty="0">
                <a:solidFill>
                  <a:schemeClr val="tx1"/>
                </a:solidFill>
              </a:rPr>
              <a:t>.   </a:t>
            </a:r>
            <a:r>
              <a:rPr lang="ru-RU" sz="1800" b="1" dirty="0" err="1">
                <a:solidFill>
                  <a:schemeClr val="tx1"/>
                </a:solidFill>
              </a:rPr>
              <a:t>Дугжууба</a:t>
            </a:r>
            <a:r>
              <a:rPr lang="ru-RU" sz="1800" dirty="0">
                <a:solidFill>
                  <a:schemeClr val="tx1"/>
                </a:solidFill>
              </a:rPr>
              <a:t> проводится в 29-й лунный день в канун первого весеннего новолуния. В это время в семьях идут последние приготовления к Новому году – самому главному празднику верующих. </a:t>
            </a:r>
            <a:endParaRPr lang="ru-RU" sz="18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00" y="2492896"/>
            <a:ext cx="5634423" cy="42258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7069">
        <p:wipe/>
      </p:transition>
    </mc:Choice>
    <mc:Fallback xmlns="">
      <p:transition spd="slow" advTm="7069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548680"/>
            <a:ext cx="77048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Дома накрывается праздничный стол, на котором обязательно должна присутствовать белая пища (молоко, сметана, творог, масло). </a:t>
            </a:r>
            <a:endParaRPr lang="ru-RU" sz="2800" dirty="0"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492896"/>
            <a:ext cx="6270753" cy="418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29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7100">
        <p15:prstTrans prst="wind"/>
      </p:transition>
    </mc:Choice>
    <mc:Fallback xmlns="">
      <p:transition spd="slow" advTm="7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28043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Уважаемые родители!!!</a:t>
            </a:r>
            <a:br>
              <a:rPr lang="ru-RU" dirty="0" smtClean="0">
                <a:solidFill>
                  <a:schemeClr val="accent5"/>
                </a:solidFill>
              </a:rPr>
            </a:br>
            <a:r>
              <a:rPr lang="ru-RU" dirty="0" smtClean="0">
                <a:solidFill>
                  <a:schemeClr val="accent5"/>
                </a:solidFill>
              </a:rPr>
              <a:t>Пусть </a:t>
            </a:r>
            <a:r>
              <a:rPr lang="ru-RU" dirty="0">
                <a:solidFill>
                  <a:schemeClr val="accent5"/>
                </a:solidFill>
              </a:rPr>
              <a:t>каждый человек – и стар и млад</a:t>
            </a:r>
            <a:br>
              <a:rPr lang="ru-RU" dirty="0">
                <a:solidFill>
                  <a:schemeClr val="accent5"/>
                </a:solidFill>
              </a:rPr>
            </a:br>
            <a:r>
              <a:rPr lang="ru-RU" dirty="0">
                <a:solidFill>
                  <a:schemeClr val="accent5"/>
                </a:solidFill>
              </a:rPr>
              <a:t>Находят в этом году</a:t>
            </a:r>
            <a:br>
              <a:rPr lang="ru-RU" dirty="0">
                <a:solidFill>
                  <a:schemeClr val="accent5"/>
                </a:solidFill>
              </a:rPr>
            </a:br>
            <a:r>
              <a:rPr lang="ru-RU" dirty="0">
                <a:solidFill>
                  <a:schemeClr val="accent5"/>
                </a:solidFill>
              </a:rPr>
              <a:t>Покой, здоровье и счастье!</a:t>
            </a:r>
            <a:br>
              <a:rPr lang="ru-RU" dirty="0">
                <a:solidFill>
                  <a:schemeClr val="accent5"/>
                </a:solidFill>
              </a:rPr>
            </a:br>
            <a:endParaRPr lang="ru-RU" dirty="0">
              <a:solidFill>
                <a:schemeClr val="accent5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90664"/>
            <a:ext cx="6183566" cy="3961348"/>
          </a:xfrm>
        </p:spPr>
      </p:pic>
      <p:sp>
        <p:nvSpPr>
          <p:cNvPr id="4" name="Объект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3530565" y="1547664"/>
            <a:ext cx="4038600" cy="4525963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56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88">
        <p:split orient="vert"/>
      </p:transition>
    </mc:Choice>
    <mc:Fallback xmlns="">
      <p:transition spd="slow" advTm="8088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791</TotalTime>
  <Words>120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Trebuchet MS</vt:lpstr>
      <vt:lpstr>Wingdings 3</vt:lpstr>
      <vt:lpstr>Грань</vt:lpstr>
      <vt:lpstr>Сагаалган-праздник Белого месяца</vt:lpstr>
      <vt:lpstr>Презентация PowerPoint</vt:lpstr>
      <vt:lpstr>Презентация PowerPoint</vt:lpstr>
      <vt:lpstr>   Дугжууба – это особый обряд очищения в канун нового года. С давних времен народы, исповедующие буддизм, очень трепетно и серьёзно относились к данному обряду.   Дугжууба проводится в 29-й лунный день в канун первого весеннего новолуния. В это время в семьях идут последние приготовления к Новому году – самому главному празднику верующих. </vt:lpstr>
      <vt:lpstr>Презентация PowerPoint</vt:lpstr>
      <vt:lpstr>Уважаемые родители!!! Пусть каждый человек – и стар и млад Находят в этом году Покой, здоровье и счастье! </vt:lpstr>
    </vt:vector>
  </TitlesOfParts>
  <Company>Dnsoft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B_PC</cp:lastModifiedBy>
  <cp:revision>75</cp:revision>
  <dcterms:created xsi:type="dcterms:W3CDTF">2009-02-14T03:15:20Z</dcterms:created>
  <dcterms:modified xsi:type="dcterms:W3CDTF">2017-02-01T07:58:24Z</dcterms:modified>
</cp:coreProperties>
</file>