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mp3" ContentType="audio/m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4" r:id="rId1"/>
  </p:sldMasterIdLst>
  <p:handoutMasterIdLst>
    <p:handoutMasterId r:id="rId29"/>
  </p:handoutMasterIdLst>
  <p:sldIdLst>
    <p:sldId id="271" r:id="rId2"/>
    <p:sldId id="256" r:id="rId3"/>
    <p:sldId id="259" r:id="rId4"/>
    <p:sldId id="273" r:id="rId5"/>
    <p:sldId id="272" r:id="rId6"/>
    <p:sldId id="287" r:id="rId7"/>
    <p:sldId id="275" r:id="rId8"/>
    <p:sldId id="276" r:id="rId9"/>
    <p:sldId id="283" r:id="rId10"/>
    <p:sldId id="277" r:id="rId11"/>
    <p:sldId id="278" r:id="rId12"/>
    <p:sldId id="279" r:id="rId13"/>
    <p:sldId id="282" r:id="rId14"/>
    <p:sldId id="281" r:id="rId15"/>
    <p:sldId id="280" r:id="rId16"/>
    <p:sldId id="274" r:id="rId17"/>
    <p:sldId id="284" r:id="rId18"/>
    <p:sldId id="285" r:id="rId19"/>
    <p:sldId id="293" r:id="rId20"/>
    <p:sldId id="286" r:id="rId21"/>
    <p:sldId id="289" r:id="rId22"/>
    <p:sldId id="288" r:id="rId23"/>
    <p:sldId id="295" r:id="rId24"/>
    <p:sldId id="291" r:id="rId25"/>
    <p:sldId id="290" r:id="rId26"/>
    <p:sldId id="292" r:id="rId27"/>
    <p:sldId id="294" r:id="rId28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_PC" initials="B" lastIdx="1" clrIdx="0">
    <p:extLst>
      <p:ext uri="{19B8F6BF-5375-455C-9EA6-DF929625EA0E}">
        <p15:presenceInfo xmlns:p15="http://schemas.microsoft.com/office/powerpoint/2012/main" xmlns="" userId="B_PC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 showScrollbar="0"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00"/>
    <a:srgbClr val="E71B0B"/>
    <a:srgbClr val="88520A"/>
    <a:srgbClr val="B5072C"/>
    <a:srgbClr val="AF6A0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1382" autoAdjust="0"/>
  </p:normalViewPr>
  <p:slideViewPr>
    <p:cSldViewPr>
      <p:cViewPr varScale="1">
        <p:scale>
          <a:sx n="73" d="100"/>
          <a:sy n="73" d="100"/>
        </p:scale>
        <p:origin x="-129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90" d="100"/>
          <a:sy n="90" d="100"/>
        </p:scale>
        <p:origin x="-3204" y="-12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fld id="{9D82D0EF-46CD-4BD6-9E9A-CD7FDC96ADC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4401047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743982-A852-44F8-8B9E-6DECC7515E2C}" type="datetimeFigureOut">
              <a:rPr lang="ru-RU" altLang="ru-RU" smtClean="0"/>
              <a:pPr>
                <a:defRPr/>
              </a:pPr>
              <a:t>02.05.2023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2109B-42ED-4202-8F13-D018194215F2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2346377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 advClick="0" advTm="5000">
        <p14:reveal/>
      </p:transition>
    </mc:Choice>
    <mc:Fallback>
      <p:transition spd="slow" advClick="0" advTm="5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9E640EF-E189-43E8-915A-9416D34FF179}" type="datetimeFigureOut">
              <a:rPr lang="ru-RU" altLang="ru-RU" smtClean="0"/>
              <a:pPr>
                <a:defRPr/>
              </a:pPr>
              <a:t>02.05.2023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3AE6A-8BD6-4113-8387-8F7139D324D4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705259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 advClick="0" advTm="5000">
        <p14:reveal/>
      </p:transition>
    </mc:Choice>
    <mc:Fallback>
      <p:transition spd="slow" advClick="0" advTm="5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EBCEF2-0657-43D1-A9A9-6C7F41B5B7DB}" type="datetimeFigureOut">
              <a:rPr lang="ru-RU" altLang="ru-RU" smtClean="0"/>
              <a:pPr>
                <a:defRPr/>
              </a:pPr>
              <a:t>02.05.2023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712A5-A730-4AAE-9A1C-252772BA97BD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4184769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 advClick="0" advTm="5000">
        <p14:reveal/>
      </p:transition>
    </mc:Choice>
    <mc:Fallback>
      <p:transition spd="slow" advClick="0" advTm="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C93E5DB-36F2-4015-ABCB-69698CC525A4}" type="datetimeFigureOut">
              <a:rPr lang="ru-RU" altLang="ru-RU" smtClean="0"/>
              <a:pPr>
                <a:defRPr/>
              </a:pPr>
              <a:t>02.05.2023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72365-8C4F-4D86-ADDF-BDE53E7C1CB2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610568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 advClick="0" advTm="5000">
        <p14:reveal/>
      </p:transition>
    </mc:Choice>
    <mc:Fallback>
      <p:transition spd="slow" advClick="0" advTm="5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0693F5-A9E9-4A63-A649-018BFCB4A4BB}" type="datetimeFigureOut">
              <a:rPr lang="ru-RU" altLang="ru-RU" smtClean="0"/>
              <a:pPr>
                <a:defRPr/>
              </a:pPr>
              <a:t>02.05.2023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64796-E207-4390-9DEF-C39F7752EB95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5883669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 advClick="0" advTm="5000">
        <p14:reveal/>
      </p:transition>
    </mc:Choice>
    <mc:Fallback>
      <p:transition spd="slow" advClick="0" advTm="5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86B1819-A15B-4674-B8E9-B410F333C216}" type="datetimeFigureOut">
              <a:rPr lang="ru-RU" altLang="ru-RU" smtClean="0"/>
              <a:pPr>
                <a:defRPr/>
              </a:pPr>
              <a:t>02.05.2023</a:t>
            </a:fld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81094-A85E-4DAC-BB8A-1D9B60E0FB3E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8524843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 advClick="0" advTm="5000">
        <p14:reveal/>
      </p:transition>
    </mc:Choice>
    <mc:Fallback>
      <p:transition spd="slow" advClick="0" advTm="5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45AC4D8-F33C-4C22-97CE-AF2E30F6EA7F}" type="datetimeFigureOut">
              <a:rPr lang="ru-RU" altLang="ru-RU" smtClean="0"/>
              <a:pPr>
                <a:defRPr/>
              </a:pPr>
              <a:t>02.05.2023</a:t>
            </a:fld>
            <a:endParaRPr lang="ru-RU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3D6DD-85D4-4077-A255-4117307DE05D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197668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 advClick="0" advTm="5000">
        <p14:reveal/>
      </p:transition>
    </mc:Choice>
    <mc:Fallback>
      <p:transition spd="slow" advClick="0" advTm="5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AF079-2CDB-45DF-8B2B-1E5DDBFAFCD2}" type="datetimeFigureOut">
              <a:rPr lang="ru-RU" altLang="ru-RU" smtClean="0"/>
              <a:pPr>
                <a:defRPr/>
              </a:pPr>
              <a:t>02.05.2023</a:t>
            </a:fld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6CAA8-127E-4B48-AC19-2D1A2C3EB389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7764613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 advClick="0" advTm="5000">
        <p14:reveal/>
      </p:transition>
    </mc:Choice>
    <mc:Fallback>
      <p:transition spd="slow" advClick="0" advTm="5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BCB2CC-A956-4416-9515-79B801A27B86}" type="datetimeFigureOut">
              <a:rPr lang="ru-RU" altLang="ru-RU" smtClean="0"/>
              <a:pPr>
                <a:defRPr/>
              </a:pPr>
              <a:t>02.05.2023</a:t>
            </a:fld>
            <a:endParaRPr lang="ru-RU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71367-9344-4BD6-B2B3-0343D42469A1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025883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 advClick="0" advTm="5000">
        <p14:reveal/>
      </p:transition>
    </mc:Choice>
    <mc:Fallback>
      <p:transition spd="slow" advClick="0" advTm="5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DA3A9AB-30FE-4A51-A7E8-579EEC2A9B60}" type="datetimeFigureOut">
              <a:rPr lang="ru-RU" altLang="ru-RU" smtClean="0"/>
              <a:pPr>
                <a:defRPr/>
              </a:pPr>
              <a:t>02.05.2023</a:t>
            </a:fld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E5758-2B36-4255-A5EC-D5CC0388F177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6043989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 advClick="0" advTm="5000">
        <p14:reveal/>
      </p:transition>
    </mc:Choice>
    <mc:Fallback>
      <p:transition spd="slow" advClick="0" advTm="5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0BFCE2-6037-48F0-AC3D-A042142314D8}" type="datetimeFigureOut">
              <a:rPr lang="ru-RU" altLang="ru-RU" smtClean="0"/>
              <a:pPr>
                <a:defRPr/>
              </a:pPr>
              <a:t>02.05.2023</a:t>
            </a:fld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E00C3-8CFD-4D5A-BC3D-F4AD46D0025D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6952742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 advClick="0" advTm="5000">
        <p14:reveal/>
      </p:transition>
    </mc:Choice>
    <mc:Fallback>
      <p:transition spd="slow" advClick="0" advTm="5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31609D6-4C53-4702-9C45-3A3C36D5D50F}" type="datetimeFigureOut">
              <a:rPr lang="ru-RU" altLang="ru-RU" smtClean="0"/>
              <a:pPr>
                <a:defRPr/>
              </a:pPr>
              <a:t>02.05.2023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065E4A-ECD8-499F-B8ED-A8A259AD1694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283496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5" r:id="rId1"/>
    <p:sldLayoutId id="2147483906" r:id="rId2"/>
    <p:sldLayoutId id="2147483907" r:id="rId3"/>
    <p:sldLayoutId id="2147483908" r:id="rId4"/>
    <p:sldLayoutId id="2147483909" r:id="rId5"/>
    <p:sldLayoutId id="2147483910" r:id="rId6"/>
    <p:sldLayoutId id="2147483911" r:id="rId7"/>
    <p:sldLayoutId id="2147483912" r:id="rId8"/>
    <p:sldLayoutId id="2147483913" r:id="rId9"/>
    <p:sldLayoutId id="2147483914" r:id="rId10"/>
    <p:sldLayoutId id="2147483915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2500" advClick="0" advTm="5000">
        <p14:reveal/>
      </p:transition>
    </mc:Choice>
    <mc:Fallback>
      <p:transition spd="slow" advClick="0" advTm="5000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9.xml"/><Relationship Id="rId1" Type="http://schemas.openxmlformats.org/officeDocument/2006/relationships/video" Target="NULL" TargetMode="External"/><Relationship Id="rId6" Type="http://schemas.openxmlformats.org/officeDocument/2006/relationships/image" Target="../media/image3.png"/><Relationship Id="rId5" Type="http://schemas.microsoft.com/office/2007/relationships/media" Target="../media/media1.mp3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213" y="0"/>
            <a:ext cx="9123363" cy="694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0" name="Заголовок 10"/>
          <p:cNvSpPr>
            <a:spLocks noGrp="1"/>
          </p:cNvSpPr>
          <p:nvPr>
            <p:ph type="title"/>
          </p:nvPr>
        </p:nvSpPr>
        <p:spPr>
          <a:xfrm>
            <a:off x="1358746" y="5945343"/>
            <a:ext cx="2924175" cy="765175"/>
          </a:xfrm>
        </p:spPr>
        <p:txBody>
          <a:bodyPr/>
          <a:lstStyle/>
          <a:p>
            <a:pPr algn="ctr"/>
            <a:r>
              <a:rPr lang="ru-RU" altLang="ru-RU" sz="1800" b="0" dirty="0" smtClean="0">
                <a:solidFill>
                  <a:srgbClr val="000000"/>
                </a:solidFill>
                <a:effectLst/>
              </a:rPr>
              <a:t>г. Улан-Удэ</a:t>
            </a:r>
            <a:br>
              <a:rPr lang="ru-RU" altLang="ru-RU" sz="1800" b="0" dirty="0" smtClean="0">
                <a:solidFill>
                  <a:srgbClr val="000000"/>
                </a:solidFill>
                <a:effectLst/>
              </a:rPr>
            </a:br>
            <a:r>
              <a:rPr lang="ru-RU" altLang="ru-RU" sz="1800" b="0" dirty="0" smtClean="0">
                <a:solidFill>
                  <a:srgbClr val="000000"/>
                </a:solidFill>
                <a:effectLst/>
              </a:rPr>
              <a:t>2016 год</a:t>
            </a:r>
          </a:p>
        </p:txBody>
      </p:sp>
      <p:pic>
        <p:nvPicPr>
          <p:cNvPr id="3" name="Рисунок 2"/>
          <p:cNvPicPr>
            <a:picLocks noGrp="1" noChangeAspect="1"/>
          </p:cNvPicPr>
          <p:nvPr>
            <p:ph type="pic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861097" y="168574"/>
            <a:ext cx="7477594" cy="5608195"/>
          </a:xfrm>
        </p:spPr>
      </p:pic>
      <p:sp>
        <p:nvSpPr>
          <p:cNvPr id="3082" name="Текст 9"/>
          <p:cNvSpPr>
            <a:spLocks noGrp="1"/>
          </p:cNvSpPr>
          <p:nvPr>
            <p:ph type="body" sz="half" idx="2"/>
          </p:nvPr>
        </p:nvSpPr>
        <p:spPr>
          <a:xfrm>
            <a:off x="4701017" y="5744387"/>
            <a:ext cx="4191463" cy="977421"/>
          </a:xfrm>
        </p:spPr>
        <p:txBody>
          <a:bodyPr>
            <a:normAutofit lnSpcReduction="10000"/>
          </a:bodyPr>
          <a:lstStyle/>
          <a:p>
            <a:r>
              <a:rPr lang="ru-RU" altLang="ru-RU" sz="1800" dirty="0" smtClean="0">
                <a:solidFill>
                  <a:srgbClr val="000000"/>
                </a:solidFill>
                <a:effectLst/>
              </a:rPr>
              <a:t>Выполнила: воспитатель</a:t>
            </a:r>
          </a:p>
          <a:p>
            <a:r>
              <a:rPr lang="ru-RU" altLang="ru-RU" sz="1800" dirty="0" err="1" smtClean="0">
                <a:solidFill>
                  <a:srgbClr val="000000"/>
                </a:solidFill>
                <a:effectLst/>
              </a:rPr>
              <a:t>Цыбикжапова</a:t>
            </a:r>
            <a:r>
              <a:rPr lang="ru-RU" altLang="ru-RU" sz="1800" dirty="0" smtClean="0">
                <a:solidFill>
                  <a:srgbClr val="000000"/>
                </a:solidFill>
                <a:effectLst/>
              </a:rPr>
              <a:t> Е.Б.</a:t>
            </a:r>
          </a:p>
          <a:p>
            <a:r>
              <a:rPr lang="ru-RU" altLang="ru-RU" sz="1800" dirty="0" smtClean="0">
                <a:solidFill>
                  <a:srgbClr val="000000"/>
                </a:solidFill>
                <a:effectLst/>
              </a:rPr>
              <a:t> МБДОУ Д/С  № 2 «</a:t>
            </a:r>
            <a:r>
              <a:rPr lang="ru-RU" altLang="ru-RU" sz="1800" dirty="0" err="1" smtClean="0">
                <a:solidFill>
                  <a:srgbClr val="000000"/>
                </a:solidFill>
                <a:effectLst/>
              </a:rPr>
              <a:t>Булжамуур</a:t>
            </a:r>
            <a:r>
              <a:rPr lang="ru-RU" altLang="ru-RU" sz="1800" dirty="0" smtClean="0">
                <a:solidFill>
                  <a:srgbClr val="000000"/>
                </a:solidFill>
                <a:effectLst/>
              </a:rPr>
              <a:t>»</a:t>
            </a:r>
          </a:p>
        </p:txBody>
      </p:sp>
      <p:pic>
        <p:nvPicPr>
          <p:cNvPr id="4" name="офицеры от героев былых времен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5">
                  <p14:trim end="0.4375"/>
                  <p14:fade in="1750" out="2250"/>
                </p14:media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 advClick="0" advTm="5000">
        <p14:reveal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637" y="22558"/>
            <a:ext cx="9123363" cy="694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2558"/>
            <a:ext cx="1037545" cy="104649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46937" y="6018843"/>
            <a:ext cx="1037545" cy="104649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59632" y="260648"/>
            <a:ext cx="7034084" cy="4809630"/>
          </a:xfrm>
          <a:prstGeom prst="rect">
            <a:avLst/>
          </a:prstGeom>
        </p:spPr>
      </p:pic>
      <p:sp>
        <p:nvSpPr>
          <p:cNvPr id="6" name="Заголовок 10"/>
          <p:cNvSpPr txBox="1">
            <a:spLocks/>
          </p:cNvSpPr>
          <p:nvPr/>
        </p:nvSpPr>
        <p:spPr>
          <a:xfrm>
            <a:off x="1037545" y="5586794"/>
            <a:ext cx="6630799" cy="864097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ru-RU" sz="1800" b="1" dirty="0" smtClean="0"/>
              <a:t>Военно-Морской Флот  </a:t>
            </a:r>
            <a:r>
              <a:rPr lang="ru-RU" sz="1800" b="1" dirty="0"/>
              <a:t>обеспечивал перегруппировки войск фронта, высаживал на фланги и в тыл противника тактические десанты </a:t>
            </a:r>
            <a:r>
              <a:rPr lang="ru-RU" sz="1800" b="1" dirty="0" smtClean="0"/>
              <a:t>и вел бои с вражескими кораблями.</a:t>
            </a:r>
            <a:endParaRPr lang="ru-RU" sz="1800" b="1" dirty="0"/>
          </a:p>
        </p:txBody>
      </p:sp>
    </p:spTree>
    <p:extLst>
      <p:ext uri="{BB962C8B-B14F-4D97-AF65-F5344CB8AC3E}">
        <p14:creationId xmlns:p14="http://schemas.microsoft.com/office/powerpoint/2010/main" xmlns="" val="8031812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 advClick="0" advTm="5000">
        <p14:reveal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9206" y="22558"/>
            <a:ext cx="9123363" cy="694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2558"/>
            <a:ext cx="1037545" cy="104649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46937" y="6018843"/>
            <a:ext cx="1037545" cy="104649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1535" y="865523"/>
            <a:ext cx="7881880" cy="5186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662239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 advClick="0" advTm="5000">
        <p14:reveal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9206" y="22558"/>
            <a:ext cx="9123363" cy="694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2558"/>
            <a:ext cx="1037545" cy="104649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46937" y="6018843"/>
            <a:ext cx="1037545" cy="104649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3337" y="934579"/>
            <a:ext cx="7878276" cy="5015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28814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 advClick="0" advTm="5000">
        <p14:reveal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1687" y="22558"/>
            <a:ext cx="9123363" cy="694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2558"/>
            <a:ext cx="1037545" cy="104649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46937" y="6018843"/>
            <a:ext cx="1037545" cy="104649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11184" y="332656"/>
            <a:ext cx="7071657" cy="4684973"/>
          </a:xfrm>
          <a:prstGeom prst="rect">
            <a:avLst/>
          </a:prstGeom>
        </p:spPr>
      </p:pic>
      <p:sp>
        <p:nvSpPr>
          <p:cNvPr id="6" name="Заголовок 10"/>
          <p:cNvSpPr txBox="1">
            <a:spLocks/>
          </p:cNvSpPr>
          <p:nvPr/>
        </p:nvSpPr>
        <p:spPr>
          <a:xfrm>
            <a:off x="1037545" y="5586794"/>
            <a:ext cx="6630799" cy="864097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ru-RU" sz="1800" b="1" dirty="0" smtClean="0"/>
              <a:t>Летчицы наравне с мужчинами совершали боевые вылеты и сбивали вражеские самолеты.</a:t>
            </a:r>
            <a:endParaRPr lang="ru-RU" sz="1800" b="1" dirty="0"/>
          </a:p>
        </p:txBody>
      </p:sp>
    </p:spTree>
    <p:extLst>
      <p:ext uri="{BB962C8B-B14F-4D97-AF65-F5344CB8AC3E}">
        <p14:creationId xmlns:p14="http://schemas.microsoft.com/office/powerpoint/2010/main" xmlns="" val="13025403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 advClick="0" advTm="5000">
        <p14:reveal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9206" y="22558"/>
            <a:ext cx="9123363" cy="694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2558"/>
            <a:ext cx="1037545" cy="104649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46937" y="6018843"/>
            <a:ext cx="1037545" cy="104649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87380" y="404664"/>
            <a:ext cx="6549075" cy="4911806"/>
          </a:xfrm>
          <a:prstGeom prst="rect">
            <a:avLst/>
          </a:prstGeom>
        </p:spPr>
      </p:pic>
      <p:sp>
        <p:nvSpPr>
          <p:cNvPr id="6" name="Заголовок 10"/>
          <p:cNvSpPr txBox="1">
            <a:spLocks/>
          </p:cNvSpPr>
          <p:nvPr/>
        </p:nvSpPr>
        <p:spPr>
          <a:xfrm>
            <a:off x="1037545" y="5661247"/>
            <a:ext cx="6630799" cy="864097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ru-RU" sz="1800" b="1" dirty="0" smtClean="0"/>
              <a:t>Женщины-воины </a:t>
            </a:r>
            <a:r>
              <a:rPr lang="ru-RU" sz="1800" b="1" dirty="0"/>
              <a:t>с честью выполнили свой долг во всех родах войск. За время Войны орденами и медалями были награждены около 150 тысяч женщин-воинов Красной Армии, более 90 женщинам присвоено звание Героя Советского Союза.</a:t>
            </a:r>
            <a:r>
              <a:rPr lang="ru-RU" sz="1800" b="1" dirty="0" smtClean="0"/>
              <a:t>  </a:t>
            </a:r>
            <a:br>
              <a:rPr lang="ru-RU" sz="1800" b="1" dirty="0" smtClean="0"/>
            </a:br>
            <a:endParaRPr lang="ru-RU" sz="1800" b="1" dirty="0"/>
          </a:p>
        </p:txBody>
      </p:sp>
    </p:spTree>
    <p:extLst>
      <p:ext uri="{BB962C8B-B14F-4D97-AF65-F5344CB8AC3E}">
        <p14:creationId xmlns:p14="http://schemas.microsoft.com/office/powerpoint/2010/main" xmlns="" val="26826805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 advClick="0" advTm="5000">
        <p14:reveal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9206" y="22558"/>
            <a:ext cx="9123363" cy="694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2558"/>
            <a:ext cx="1037545" cy="104649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46937" y="6018843"/>
            <a:ext cx="1037545" cy="104649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13001" y="260648"/>
            <a:ext cx="6633936" cy="4958116"/>
          </a:xfrm>
          <a:prstGeom prst="rect">
            <a:avLst/>
          </a:prstGeom>
        </p:spPr>
      </p:pic>
      <p:sp>
        <p:nvSpPr>
          <p:cNvPr id="6" name="Заголовок 10"/>
          <p:cNvSpPr txBox="1">
            <a:spLocks/>
          </p:cNvSpPr>
          <p:nvPr/>
        </p:nvSpPr>
        <p:spPr>
          <a:xfrm>
            <a:off x="1037545" y="5661247"/>
            <a:ext cx="6630799" cy="864097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ru-RU" sz="1800" b="1" dirty="0" smtClean="0"/>
              <a:t>Откуда </a:t>
            </a:r>
            <a:r>
              <a:rPr lang="ru-RU" sz="1800" b="1" dirty="0"/>
              <a:t>у этих, порой хрупких, созданий хватало сил вытаскивать под огнем противника десятки раненых, каждый из которых был гораздо тяжелее самого </a:t>
            </a:r>
            <a:r>
              <a:rPr lang="ru-RU" sz="1800" b="1" dirty="0" smtClean="0"/>
              <a:t>санинструктора.</a:t>
            </a:r>
            <a:endParaRPr lang="ru-RU" sz="1800" b="1" dirty="0"/>
          </a:p>
        </p:txBody>
      </p:sp>
    </p:spTree>
    <p:extLst>
      <p:ext uri="{BB962C8B-B14F-4D97-AF65-F5344CB8AC3E}">
        <p14:creationId xmlns:p14="http://schemas.microsoft.com/office/powerpoint/2010/main" xmlns="" val="6262991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 advClick="0" advTm="5000">
        <p14:reveal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3363" cy="694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2558"/>
            <a:ext cx="1037545" cy="104649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46937" y="6018843"/>
            <a:ext cx="1037545" cy="104649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9636" y="820672"/>
            <a:ext cx="7424090" cy="5231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854246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 advClick="0" advTm="5000">
        <p14:reveal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9206" y="22558"/>
            <a:ext cx="9123363" cy="694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2558"/>
            <a:ext cx="1037545" cy="104649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46937" y="6018843"/>
            <a:ext cx="1037545" cy="104649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000" y="928687"/>
            <a:ext cx="7620000" cy="500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815178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 advClick="0" advTm="5000">
        <p14:reveal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9206" y="22558"/>
            <a:ext cx="9123363" cy="694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2558"/>
            <a:ext cx="1037545" cy="104649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46937" y="6018843"/>
            <a:ext cx="1037545" cy="104649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34" y="988884"/>
            <a:ext cx="8168282" cy="5015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601824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 advClick="0" advTm="5000">
        <p14:reveal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9206" y="22558"/>
            <a:ext cx="9123363" cy="694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2558"/>
            <a:ext cx="1037545" cy="104649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46937" y="6018843"/>
            <a:ext cx="1037545" cy="104649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90061" y="383667"/>
            <a:ext cx="6972860" cy="4485873"/>
          </a:xfrm>
          <a:prstGeom prst="rect">
            <a:avLst/>
          </a:prstGeom>
        </p:spPr>
      </p:pic>
      <p:sp>
        <p:nvSpPr>
          <p:cNvPr id="6" name="Заголовок 10"/>
          <p:cNvSpPr txBox="1">
            <a:spLocks/>
          </p:cNvSpPr>
          <p:nvPr/>
        </p:nvSpPr>
        <p:spPr>
          <a:xfrm>
            <a:off x="1037545" y="5230649"/>
            <a:ext cx="6774815" cy="1294695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ru-RU" sz="1800" b="1" dirty="0" smtClean="0"/>
              <a:t>Пусть </a:t>
            </a:r>
            <a:r>
              <a:rPr lang="ru-RU" sz="1800" b="1" dirty="0"/>
              <a:t>знают фашисты, кто с нами знаком,</a:t>
            </a:r>
            <a:br>
              <a:rPr lang="ru-RU" sz="1800" b="1" dirty="0"/>
            </a:br>
            <a:r>
              <a:rPr lang="ru-RU" sz="1800" b="1" dirty="0"/>
              <a:t>Танкисты не любят шутить с огоньком.</a:t>
            </a:r>
            <a:br>
              <a:rPr lang="ru-RU" sz="1800" b="1" dirty="0"/>
            </a:br>
            <a:r>
              <a:rPr lang="ru-RU" sz="1800" b="1" dirty="0"/>
              <a:t>От наших орудий, от пуль и огня</a:t>
            </a:r>
            <a:br>
              <a:rPr lang="ru-RU" sz="1800" b="1" dirty="0"/>
            </a:br>
            <a:r>
              <a:rPr lang="ru-RU" sz="1800" b="1" dirty="0"/>
              <a:t>Врага не спасает стальная броня</a:t>
            </a:r>
            <a:r>
              <a:rPr lang="ru-RU" sz="1800" b="1" dirty="0" smtClean="0"/>
              <a:t>.</a:t>
            </a:r>
            <a:br>
              <a:rPr lang="ru-RU" sz="1800" b="1" dirty="0" smtClean="0"/>
            </a:br>
            <a:endParaRPr lang="ru-RU" sz="1800" b="1" dirty="0"/>
          </a:p>
        </p:txBody>
      </p:sp>
    </p:spTree>
    <p:extLst>
      <p:ext uri="{BB962C8B-B14F-4D97-AF65-F5344CB8AC3E}">
        <p14:creationId xmlns:p14="http://schemas.microsoft.com/office/powerpoint/2010/main" xmlns="" val="29391772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 advClick="0" advTm="5000">
        <p14:reveal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9123363" cy="694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633413" y="620713"/>
            <a:ext cx="8510587" cy="5616575"/>
          </a:xfrm>
          <a:noFill/>
        </p:spPr>
        <p:txBody>
          <a:bodyPr>
            <a:normAutofit/>
          </a:bodyPr>
          <a:lstStyle/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ru-RU" altLang="ru-RU" sz="1600" b="1" dirty="0" smtClean="0">
              <a:solidFill>
                <a:srgbClr val="E71B0B"/>
              </a:solidFill>
              <a:effectLst/>
            </a:endParaRPr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1600" b="1" dirty="0" smtClean="0">
                <a:solidFill>
                  <a:srgbClr val="E71B0B"/>
                </a:solidFill>
                <a:effectLst/>
              </a:rPr>
              <a:t>Цель:    Дать понятие детям о Великой Отечественной войне, о героизме солдат, </a:t>
            </a:r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1600" b="1" dirty="0">
                <a:solidFill>
                  <a:srgbClr val="E71B0B"/>
                </a:solidFill>
              </a:rPr>
              <a:t> </a:t>
            </a:r>
            <a:r>
              <a:rPr lang="ru-RU" altLang="ru-RU" sz="1600" b="1" dirty="0" smtClean="0">
                <a:solidFill>
                  <a:srgbClr val="E71B0B"/>
                </a:solidFill>
              </a:rPr>
              <a:t>              </a:t>
            </a:r>
            <a:r>
              <a:rPr lang="ru-RU" altLang="ru-RU" sz="1600" b="1" dirty="0" smtClean="0">
                <a:solidFill>
                  <a:srgbClr val="E71B0B"/>
                </a:solidFill>
                <a:effectLst/>
              </a:rPr>
              <a:t>о подвиге простого народа в войне.</a:t>
            </a:r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1400" b="1" dirty="0" smtClean="0">
                <a:solidFill>
                  <a:srgbClr val="000000"/>
                </a:solidFill>
                <a:effectLst/>
              </a:rPr>
              <a:t>	</a:t>
            </a:r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1600" b="1" dirty="0" smtClean="0">
                <a:solidFill>
                  <a:srgbClr val="E71B0B"/>
                </a:solidFill>
                <a:effectLst/>
              </a:rPr>
              <a:t>Задачи:</a:t>
            </a:r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1400" b="1" dirty="0" smtClean="0">
                <a:solidFill>
                  <a:srgbClr val="000000"/>
                </a:solidFill>
                <a:effectLst/>
              </a:rPr>
              <a:t>	</a:t>
            </a:r>
            <a:r>
              <a:rPr lang="ru-RU" altLang="ru-RU" sz="1400" b="1" dirty="0">
                <a:solidFill>
                  <a:srgbClr val="000000"/>
                </a:solidFill>
              </a:rPr>
              <a:t>1</a:t>
            </a:r>
            <a:r>
              <a:rPr lang="ru-RU" altLang="ru-RU" sz="1600" b="1" dirty="0" smtClean="0">
                <a:solidFill>
                  <a:srgbClr val="000000"/>
                </a:solidFill>
                <a:effectLst/>
              </a:rPr>
              <a:t>.</a:t>
            </a:r>
            <a:r>
              <a:rPr lang="ru-RU" sz="1600" b="1" dirty="0" smtClean="0"/>
              <a:t> Дать наглядное представление о войне 1941-1945гг через доступные средства для                      данного возраста- через фото тех времен, репродукции на данную тему и патриотическую песню;</a:t>
            </a:r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sz="1600" b="1" dirty="0" smtClean="0"/>
              <a:t>               2.</a:t>
            </a:r>
            <a:r>
              <a:rPr lang="ru-RU" sz="1600" b="1" dirty="0"/>
              <a:t> Воспитать у ребенка начальные представления о патриотизме и уважение к героям Великой Отечественной войны</a:t>
            </a:r>
            <a:r>
              <a:rPr lang="ru-RU" sz="1600" b="1" dirty="0" smtClean="0"/>
              <a:t>;</a:t>
            </a:r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sz="1600" dirty="0"/>
              <a:t> </a:t>
            </a:r>
            <a:r>
              <a:rPr lang="ru-RU" sz="1600" dirty="0" smtClean="0"/>
              <a:t>               </a:t>
            </a:r>
            <a:r>
              <a:rPr lang="ru-RU" sz="1600" b="1" dirty="0" smtClean="0"/>
              <a:t>3. Воспитывать чувство гордости за свой народ, за то, что все, как один, встали на защиту своей Родины, а также освободили всю Европу от фашизма  и дошли до Берлина.</a:t>
            </a:r>
            <a:endParaRPr lang="ru-RU" sz="1600" dirty="0"/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ru-RU" altLang="ru-RU" sz="1600" b="1" dirty="0" smtClean="0">
              <a:solidFill>
                <a:srgbClr val="E71B0B"/>
              </a:solidFill>
              <a:effectLst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2558"/>
            <a:ext cx="1037545" cy="104649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46937" y="6018843"/>
            <a:ext cx="1037545" cy="10464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 advClick="0" advTm="5000">
        <p14:reveal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637" y="122204"/>
            <a:ext cx="9123363" cy="694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2558"/>
            <a:ext cx="1037545" cy="104649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46937" y="6018843"/>
            <a:ext cx="1037545" cy="104649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6709" y="811727"/>
            <a:ext cx="7151532" cy="537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236659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 advClick="0" advTm="5000">
        <p14:reveal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30447"/>
            <a:ext cx="9123363" cy="694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2558"/>
            <a:ext cx="1037545" cy="104649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46937" y="6018843"/>
            <a:ext cx="1037545" cy="104649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91680" y="533692"/>
            <a:ext cx="6248517" cy="4911334"/>
          </a:xfrm>
          <a:prstGeom prst="rect">
            <a:avLst/>
          </a:prstGeom>
        </p:spPr>
      </p:pic>
      <p:sp>
        <p:nvSpPr>
          <p:cNvPr id="6" name="Заголовок 10"/>
          <p:cNvSpPr txBox="1">
            <a:spLocks/>
          </p:cNvSpPr>
          <p:nvPr/>
        </p:nvSpPr>
        <p:spPr>
          <a:xfrm>
            <a:off x="1037545" y="5661247"/>
            <a:ext cx="6630799" cy="864097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ru-RU" sz="1800" b="1" dirty="0" smtClean="0"/>
              <a:t>Бои вели не только регулярные войска, но и партизаны в тылу врага. </a:t>
            </a:r>
            <a:br>
              <a:rPr lang="ru-RU" sz="1800" b="1" dirty="0" smtClean="0"/>
            </a:br>
            <a:endParaRPr lang="ru-RU" sz="1800" b="1" dirty="0"/>
          </a:p>
        </p:txBody>
      </p:sp>
    </p:spTree>
    <p:extLst>
      <p:ext uri="{BB962C8B-B14F-4D97-AF65-F5344CB8AC3E}">
        <p14:creationId xmlns:p14="http://schemas.microsoft.com/office/powerpoint/2010/main" xmlns="" val="39287785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 advClick="0" advTm="5000">
        <p14:reveal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9206" y="22558"/>
            <a:ext cx="9123363" cy="694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2558"/>
            <a:ext cx="1037545" cy="104649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46937" y="6018843"/>
            <a:ext cx="1037545" cy="104649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87624" y="404664"/>
            <a:ext cx="7147768" cy="4733621"/>
          </a:xfrm>
          <a:prstGeom prst="rect">
            <a:avLst/>
          </a:prstGeom>
        </p:spPr>
      </p:pic>
      <p:sp>
        <p:nvSpPr>
          <p:cNvPr id="6" name="Заголовок 10"/>
          <p:cNvSpPr txBox="1">
            <a:spLocks/>
          </p:cNvSpPr>
          <p:nvPr/>
        </p:nvSpPr>
        <p:spPr>
          <a:xfrm>
            <a:off x="1037545" y="5661247"/>
            <a:ext cx="6630799" cy="864097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ru-RU" sz="1800" b="1" dirty="0" smtClean="0"/>
              <a:t>В </a:t>
            </a:r>
            <a:r>
              <a:rPr lang="ru-RU" sz="1800" b="1" dirty="0"/>
              <a:t>День Победы утром </a:t>
            </a:r>
            <a:r>
              <a:rPr lang="ru-RU" sz="1800" b="1" dirty="0" smtClean="0"/>
              <a:t>рано выйди </a:t>
            </a:r>
            <a:r>
              <a:rPr lang="ru-RU" sz="1800" b="1" dirty="0"/>
              <a:t>в город, погляди:</a:t>
            </a:r>
            <a:br>
              <a:rPr lang="ru-RU" sz="1800" b="1" dirty="0"/>
            </a:br>
            <a:r>
              <a:rPr lang="ru-RU" sz="1800" b="1" dirty="0"/>
              <a:t>Вот шагают </a:t>
            </a:r>
            <a:r>
              <a:rPr lang="ru-RU" sz="1800" b="1" dirty="0" smtClean="0"/>
              <a:t>ветераны с </a:t>
            </a:r>
            <a:r>
              <a:rPr lang="ru-RU" sz="1800" b="1" dirty="0"/>
              <a:t>орденами на груди.</a:t>
            </a:r>
          </a:p>
        </p:txBody>
      </p:sp>
    </p:spTree>
    <p:extLst>
      <p:ext uri="{BB962C8B-B14F-4D97-AF65-F5344CB8AC3E}">
        <p14:creationId xmlns:p14="http://schemas.microsoft.com/office/powerpoint/2010/main" xmlns="" val="36079374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 advClick="0" advTm="5000">
        <p14:reveal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7848"/>
            <a:ext cx="9123363" cy="694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2558"/>
            <a:ext cx="1037545" cy="104649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46937" y="6018843"/>
            <a:ext cx="1037545" cy="104649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79629" y="526302"/>
            <a:ext cx="6667308" cy="4679022"/>
          </a:xfrm>
          <a:prstGeom prst="rect">
            <a:avLst/>
          </a:prstGeom>
        </p:spPr>
      </p:pic>
      <p:sp>
        <p:nvSpPr>
          <p:cNvPr id="6" name="Заголовок 10"/>
          <p:cNvSpPr txBox="1">
            <a:spLocks/>
          </p:cNvSpPr>
          <p:nvPr/>
        </p:nvSpPr>
        <p:spPr>
          <a:xfrm>
            <a:off x="1037545" y="5661247"/>
            <a:ext cx="6630799" cy="864097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ru-RU" sz="1800" b="1" dirty="0" smtClean="0"/>
              <a:t>Освобождение очередного города советскими войсками радостно приветствовалось местными жителями.</a:t>
            </a:r>
            <a:endParaRPr lang="ru-RU" sz="1800" b="1" dirty="0"/>
          </a:p>
        </p:txBody>
      </p:sp>
    </p:spTree>
    <p:extLst>
      <p:ext uri="{BB962C8B-B14F-4D97-AF65-F5344CB8AC3E}">
        <p14:creationId xmlns:p14="http://schemas.microsoft.com/office/powerpoint/2010/main" xmlns="" val="22227979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 advClick="0" advTm="5000">
        <p14:reveal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9206" y="22558"/>
            <a:ext cx="9123363" cy="694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2558"/>
            <a:ext cx="1037545" cy="104649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46937" y="6018843"/>
            <a:ext cx="1037545" cy="104649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6834" y="260648"/>
            <a:ext cx="7365596" cy="4173838"/>
          </a:xfrm>
          <a:prstGeom prst="rect">
            <a:avLst/>
          </a:prstGeom>
        </p:spPr>
      </p:pic>
      <p:sp>
        <p:nvSpPr>
          <p:cNvPr id="6" name="Заголовок 10"/>
          <p:cNvSpPr txBox="1">
            <a:spLocks/>
          </p:cNvSpPr>
          <p:nvPr/>
        </p:nvSpPr>
        <p:spPr>
          <a:xfrm>
            <a:off x="1037545" y="5661247"/>
            <a:ext cx="6630799" cy="864097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ru-RU" sz="1800" b="1" dirty="0" smtClean="0"/>
              <a:t>Марш Победы в честь окончания Великой Отечественной войны</a:t>
            </a:r>
          </a:p>
          <a:p>
            <a:pPr algn="ctr" fontAlgn="auto">
              <a:spcAft>
                <a:spcPts val="0"/>
              </a:spcAft>
            </a:pPr>
            <a:r>
              <a:rPr lang="ru-RU" sz="1800" b="1" dirty="0" smtClean="0"/>
              <a:t> на Красной площади в Москве 24 июня 1945 г.</a:t>
            </a:r>
            <a:br>
              <a:rPr lang="ru-RU" sz="1800" b="1" dirty="0" smtClean="0"/>
            </a:br>
            <a:endParaRPr lang="ru-RU" sz="1800" b="1" dirty="0"/>
          </a:p>
        </p:txBody>
      </p:sp>
    </p:spTree>
    <p:extLst>
      <p:ext uri="{BB962C8B-B14F-4D97-AF65-F5344CB8AC3E}">
        <p14:creationId xmlns:p14="http://schemas.microsoft.com/office/powerpoint/2010/main" xmlns="" val="10991642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 advClick="0" advTm="5000">
        <p14:reveal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9206" y="22558"/>
            <a:ext cx="9123363" cy="694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2558"/>
            <a:ext cx="1037545" cy="104649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46937" y="6018843"/>
            <a:ext cx="1037545" cy="104649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63079" y="332656"/>
            <a:ext cx="6558791" cy="4919094"/>
          </a:xfrm>
          <a:prstGeom prst="rect">
            <a:avLst/>
          </a:prstGeom>
        </p:spPr>
      </p:pic>
      <p:sp>
        <p:nvSpPr>
          <p:cNvPr id="6" name="Заголовок 10"/>
          <p:cNvSpPr txBox="1">
            <a:spLocks/>
          </p:cNvSpPr>
          <p:nvPr/>
        </p:nvSpPr>
        <p:spPr>
          <a:xfrm>
            <a:off x="1037545" y="5661247"/>
            <a:ext cx="6630799" cy="864097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ru-RU" sz="1800" b="1" dirty="0" smtClean="0"/>
              <a:t>Вечный огонь горит в честь защитников Родины.</a:t>
            </a:r>
            <a:br>
              <a:rPr lang="ru-RU" sz="1800" b="1" dirty="0" smtClean="0"/>
            </a:br>
            <a:endParaRPr lang="ru-RU" sz="1800" b="1" dirty="0"/>
          </a:p>
        </p:txBody>
      </p:sp>
    </p:spTree>
    <p:extLst>
      <p:ext uri="{BB962C8B-B14F-4D97-AF65-F5344CB8AC3E}">
        <p14:creationId xmlns:p14="http://schemas.microsoft.com/office/powerpoint/2010/main" xmlns="" val="16284666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 advClick="0" advTm="5000">
        <p14:reveal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9206" y="22558"/>
            <a:ext cx="9123363" cy="694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2558"/>
            <a:ext cx="1037545" cy="104649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46937" y="6018843"/>
            <a:ext cx="1037545" cy="104649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6751" y="332656"/>
            <a:ext cx="7360070" cy="4914904"/>
          </a:xfrm>
          <a:prstGeom prst="rect">
            <a:avLst/>
          </a:prstGeom>
        </p:spPr>
      </p:pic>
      <p:sp>
        <p:nvSpPr>
          <p:cNvPr id="6" name="Заголовок 10"/>
          <p:cNvSpPr txBox="1">
            <a:spLocks/>
          </p:cNvSpPr>
          <p:nvPr/>
        </p:nvSpPr>
        <p:spPr>
          <a:xfrm>
            <a:off x="1037545" y="5661247"/>
            <a:ext cx="6630799" cy="864097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ru-RU" sz="1800" b="1" dirty="0" smtClean="0"/>
              <a:t> Памятник на Мамаевом кургане в г.  Волгограде.</a:t>
            </a:r>
            <a:br>
              <a:rPr lang="ru-RU" sz="1800" b="1" dirty="0" smtClean="0"/>
            </a:br>
            <a:endParaRPr lang="ru-RU" sz="1800" b="1" dirty="0"/>
          </a:p>
        </p:txBody>
      </p:sp>
    </p:spTree>
    <p:extLst>
      <p:ext uri="{BB962C8B-B14F-4D97-AF65-F5344CB8AC3E}">
        <p14:creationId xmlns:p14="http://schemas.microsoft.com/office/powerpoint/2010/main" xmlns="" val="662007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 advClick="0" advTm="5000">
        <p14:reveal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9206" y="22558"/>
            <a:ext cx="9123363" cy="694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2558"/>
            <a:ext cx="1037545" cy="104649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46937" y="6018843"/>
            <a:ext cx="1037545" cy="104649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5333" y="1034970"/>
            <a:ext cx="8134283" cy="4880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751675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 advClick="0" advTm="5000">
        <p14:reveal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5717"/>
            <a:ext cx="9144000" cy="6964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2558"/>
            <a:ext cx="1037545" cy="104649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46937" y="6018843"/>
            <a:ext cx="1037545" cy="104649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5527" y="1091606"/>
            <a:ext cx="3846154" cy="5668868"/>
          </a:xfrm>
          <a:prstGeom prst="rect">
            <a:avLst/>
          </a:prstGeom>
        </p:spPr>
      </p:pic>
      <p:sp>
        <p:nvSpPr>
          <p:cNvPr id="7" name="Заголовок 10"/>
          <p:cNvSpPr txBox="1">
            <a:spLocks/>
          </p:cNvSpPr>
          <p:nvPr/>
        </p:nvSpPr>
        <p:spPr>
          <a:xfrm>
            <a:off x="5076056" y="1340768"/>
            <a:ext cx="3600400" cy="4561230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endParaRPr lang="ru-RU" sz="1800" dirty="0" smtClean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algn="ctr" fontAlgn="auto">
              <a:spcAft>
                <a:spcPts val="0"/>
              </a:spcAft>
            </a:pPr>
            <a:endParaRPr lang="ru-RU" sz="1800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algn="ctr" fontAlgn="auto">
              <a:spcAft>
                <a:spcPts val="0"/>
              </a:spcAft>
            </a:pPr>
            <a:endParaRPr lang="ru-RU" sz="1800" dirty="0" smtClean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algn="ctr" fontAlgn="auto">
              <a:spcAft>
                <a:spcPts val="0"/>
              </a:spcAft>
            </a:pPr>
            <a:endParaRPr lang="ru-RU" sz="1800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algn="ctr" fontAlgn="auto">
              <a:spcAft>
                <a:spcPts val="0"/>
              </a:spcAft>
            </a:pPr>
            <a:endParaRPr lang="ru-RU" sz="1800" dirty="0" smtClean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algn="ctr" fontAlgn="auto">
              <a:spcAft>
                <a:spcPts val="0"/>
              </a:spcAft>
            </a:pPr>
            <a:r>
              <a:rPr lang="ru-RU" sz="2000" b="1" dirty="0" smtClean="0">
                <a:solidFill>
                  <a:srgbClr val="000000"/>
                </a:solidFill>
                <a:latin typeface="verdana" panose="020B0604030504040204" pitchFamily="34" charset="0"/>
              </a:rPr>
              <a:t>«</a:t>
            </a:r>
            <a:r>
              <a:rPr lang="ru-RU" sz="2000" b="1" dirty="0">
                <a:solidFill>
                  <a:srgbClr val="000000"/>
                </a:solidFill>
                <a:latin typeface="verdana" panose="020B0604030504040204" pitchFamily="34" charset="0"/>
              </a:rPr>
              <a:t>Родина-мать зовёт</a:t>
            </a:r>
            <a:r>
              <a:rPr lang="ru-RU" sz="2000" b="1" dirty="0" smtClean="0">
                <a:solidFill>
                  <a:srgbClr val="000000"/>
                </a:solidFill>
                <a:latin typeface="verdana" panose="020B0604030504040204" pitchFamily="34" charset="0"/>
              </a:rPr>
              <a:t>!</a:t>
            </a:r>
          </a:p>
          <a:p>
            <a:pPr algn="ctr" fontAlgn="auto">
              <a:spcAft>
                <a:spcPts val="0"/>
              </a:spcAft>
            </a:pPr>
            <a:endParaRPr lang="ru-RU" sz="2000" b="1" dirty="0" smtClean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algn="ctr" fontAlgn="auto">
              <a:spcAft>
                <a:spcPts val="0"/>
              </a:spcAft>
            </a:pPr>
            <a:r>
              <a:rPr lang="ru-RU" sz="2000" b="1" dirty="0" smtClean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ru-RU" sz="2000" b="1" dirty="0">
                <a:solidFill>
                  <a:srgbClr val="000000"/>
                </a:solidFill>
                <a:latin typeface="verdana" panose="020B0604030504040204" pitchFamily="34" charset="0"/>
              </a:rPr>
              <a:t>Всё для фронта, всё для победы</a:t>
            </a:r>
            <a:r>
              <a:rPr lang="ru-RU" sz="2000" b="1" dirty="0" smtClean="0">
                <a:solidFill>
                  <a:srgbClr val="000000"/>
                </a:solidFill>
                <a:latin typeface="verdana" panose="020B0604030504040204" pitchFamily="34" charset="0"/>
              </a:rPr>
              <a:t>!»,</a:t>
            </a:r>
          </a:p>
          <a:p>
            <a:pPr algn="ctr" fontAlgn="auto">
              <a:spcAft>
                <a:spcPts val="0"/>
              </a:spcAft>
            </a:pPr>
            <a:endParaRPr lang="ru-RU" sz="1800" b="1" dirty="0" smtClean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algn="ctr" fontAlgn="auto">
              <a:spcAft>
                <a:spcPts val="0"/>
              </a:spcAft>
            </a:pPr>
            <a:r>
              <a:rPr lang="ru-RU" sz="1800" b="1" dirty="0" smtClean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ru-RU" sz="1800" b="1" dirty="0">
                <a:solidFill>
                  <a:srgbClr val="000000"/>
                </a:solidFill>
                <a:latin typeface="verdana" panose="020B0604030504040204" pitchFamily="34" charset="0"/>
              </a:rPr>
              <a:t>- так звучали призывы военных лет, и для каждого человека не было священнее задачи, чем отдавать все силы на исполнение этих </a:t>
            </a:r>
            <a:r>
              <a:rPr lang="ru-RU" sz="1800" b="1" dirty="0" smtClean="0">
                <a:solidFill>
                  <a:srgbClr val="000000"/>
                </a:solidFill>
                <a:latin typeface="verdana" panose="020B0604030504040204" pitchFamily="34" charset="0"/>
              </a:rPr>
              <a:t>призывов.</a:t>
            </a:r>
            <a:endParaRPr lang="ru-RU" sz="1800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 advClick="0" advTm="5000">
        <p14:reveal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3363" cy="694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2558"/>
            <a:ext cx="1037545" cy="104649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46937" y="6018843"/>
            <a:ext cx="1037545" cy="104649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16138" y="260648"/>
            <a:ext cx="6630799" cy="4783255"/>
          </a:xfrm>
          <a:prstGeom prst="rect">
            <a:avLst/>
          </a:prstGeom>
        </p:spPr>
      </p:pic>
      <p:sp>
        <p:nvSpPr>
          <p:cNvPr id="6" name="Заголовок 10"/>
          <p:cNvSpPr txBox="1">
            <a:spLocks/>
          </p:cNvSpPr>
          <p:nvPr/>
        </p:nvSpPr>
        <p:spPr>
          <a:xfrm>
            <a:off x="1194266" y="5151226"/>
            <a:ext cx="6696744" cy="1518134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ru-RU" sz="1800" b="1" dirty="0" smtClean="0"/>
              <a:t>В первые годы войны мирное население эвакуировалось в глубь страны подальше от войны, бросая свои насиженные места, где жили, работали на нужды войны, совершая свой подвиг во имя победы.</a:t>
            </a:r>
            <a:r>
              <a:rPr lang="ru-RU" sz="1800" b="1" dirty="0"/>
              <a:t/>
            </a:r>
            <a:br>
              <a:rPr lang="ru-RU" sz="1800" b="1" dirty="0"/>
            </a:br>
            <a:endParaRPr lang="ru-RU" sz="1800" b="1" dirty="0"/>
          </a:p>
        </p:txBody>
      </p:sp>
    </p:spTree>
    <p:extLst>
      <p:ext uri="{BB962C8B-B14F-4D97-AF65-F5344CB8AC3E}">
        <p14:creationId xmlns:p14="http://schemas.microsoft.com/office/powerpoint/2010/main" xmlns="" val="9091438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 advClick="0" advTm="5000">
        <p14:reveal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3363" cy="694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2558"/>
            <a:ext cx="1037545" cy="104649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46937" y="6018843"/>
            <a:ext cx="1037545" cy="104649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94266" y="581183"/>
            <a:ext cx="6734829" cy="4201189"/>
          </a:xfrm>
          <a:prstGeom prst="rect">
            <a:avLst/>
          </a:prstGeom>
        </p:spPr>
      </p:pic>
      <p:sp>
        <p:nvSpPr>
          <p:cNvPr id="6" name="Заголовок 10"/>
          <p:cNvSpPr txBox="1">
            <a:spLocks/>
          </p:cNvSpPr>
          <p:nvPr/>
        </p:nvSpPr>
        <p:spPr>
          <a:xfrm>
            <a:off x="1194266" y="5151226"/>
            <a:ext cx="6696744" cy="1518134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ru-RU" sz="1800" b="1" dirty="0"/>
              <a:t>Вставай, народ!</a:t>
            </a:r>
            <a:br>
              <a:rPr lang="ru-RU" sz="1800" b="1" dirty="0"/>
            </a:br>
            <a:r>
              <a:rPr lang="ru-RU" sz="1800" b="1" dirty="0"/>
              <a:t>Услышав клич </a:t>
            </a:r>
            <a:r>
              <a:rPr lang="ru-RU" sz="1800" b="1" dirty="0" smtClean="0"/>
              <a:t>Земли, на </a:t>
            </a:r>
            <a:r>
              <a:rPr lang="ru-RU" sz="1800" b="1" dirty="0"/>
              <a:t>фронт солдаты Родины </a:t>
            </a:r>
            <a:r>
              <a:rPr lang="ru-RU" sz="1800" b="1" dirty="0" smtClean="0"/>
              <a:t>ушли. Отважно </a:t>
            </a:r>
            <a:r>
              <a:rPr lang="ru-RU" sz="1800" b="1" dirty="0"/>
              <a:t>шли солдаты в </a:t>
            </a:r>
            <a:r>
              <a:rPr lang="ru-RU" sz="1800" b="1" dirty="0" smtClean="0"/>
              <a:t>бой за </a:t>
            </a:r>
            <a:r>
              <a:rPr lang="ru-RU" sz="1800" b="1" dirty="0"/>
              <a:t>каждый город и за нас с тобой!</a:t>
            </a:r>
            <a:br>
              <a:rPr lang="ru-RU" sz="1800" b="1" dirty="0"/>
            </a:br>
            <a:endParaRPr lang="ru-RU" sz="1800" b="1" dirty="0"/>
          </a:p>
        </p:txBody>
      </p:sp>
    </p:spTree>
    <p:extLst>
      <p:ext uri="{BB962C8B-B14F-4D97-AF65-F5344CB8AC3E}">
        <p14:creationId xmlns:p14="http://schemas.microsoft.com/office/powerpoint/2010/main" xmlns="" val="25249176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 advClick="0" advTm="5000">
        <p14:reveal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9206" y="22558"/>
            <a:ext cx="9123363" cy="694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2558"/>
            <a:ext cx="1037545" cy="104649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46937" y="6018843"/>
            <a:ext cx="1037545" cy="104649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6148" y="879381"/>
            <a:ext cx="7072654" cy="5139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995671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 advClick="0" advTm="5000">
        <p14:reveal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3363" cy="694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2558"/>
            <a:ext cx="1037545" cy="104649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46937" y="6018843"/>
            <a:ext cx="1037545" cy="104649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7614" y="908720"/>
            <a:ext cx="7308134" cy="5110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438977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 advClick="0" advTm="5000">
        <p14:reveal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3363" cy="694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2558"/>
            <a:ext cx="1037545" cy="104649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46937" y="6018843"/>
            <a:ext cx="1037545" cy="104649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7545" y="323460"/>
            <a:ext cx="7746639" cy="4545965"/>
          </a:xfrm>
          <a:prstGeom prst="rect">
            <a:avLst/>
          </a:prstGeom>
        </p:spPr>
      </p:pic>
      <p:sp>
        <p:nvSpPr>
          <p:cNvPr id="6" name="Заголовок 10"/>
          <p:cNvSpPr txBox="1">
            <a:spLocks/>
          </p:cNvSpPr>
          <p:nvPr/>
        </p:nvSpPr>
        <p:spPr>
          <a:xfrm>
            <a:off x="1213309" y="5245996"/>
            <a:ext cx="6696744" cy="1063324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ru-RU" sz="1800" b="1" dirty="0" smtClean="0"/>
              <a:t>1941 г. Ожесточенные бои при обороне Севастополя. </a:t>
            </a:r>
            <a:br>
              <a:rPr lang="ru-RU" sz="1800" b="1" dirty="0" smtClean="0"/>
            </a:br>
            <a:endParaRPr lang="ru-RU" sz="1800" b="1" dirty="0"/>
          </a:p>
        </p:txBody>
      </p:sp>
    </p:spTree>
    <p:extLst>
      <p:ext uri="{BB962C8B-B14F-4D97-AF65-F5344CB8AC3E}">
        <p14:creationId xmlns:p14="http://schemas.microsoft.com/office/powerpoint/2010/main" xmlns="" val="580436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 advClick="0" advTm="5000">
        <p14:reveal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9206" y="22558"/>
            <a:ext cx="9123363" cy="694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2558"/>
            <a:ext cx="1037545" cy="104649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46937" y="6018843"/>
            <a:ext cx="1037545" cy="104649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4421" y="794441"/>
            <a:ext cx="7556107" cy="4452519"/>
          </a:xfrm>
          <a:prstGeom prst="rect">
            <a:avLst/>
          </a:prstGeom>
        </p:spPr>
      </p:pic>
      <p:sp>
        <p:nvSpPr>
          <p:cNvPr id="6" name="Заголовок 10"/>
          <p:cNvSpPr txBox="1">
            <a:spLocks/>
          </p:cNvSpPr>
          <p:nvPr/>
        </p:nvSpPr>
        <p:spPr>
          <a:xfrm>
            <a:off x="1037545" y="5547199"/>
            <a:ext cx="6696744" cy="1518134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ru-RU" sz="1800" b="1" dirty="0" smtClean="0"/>
              <a:t>Когда </a:t>
            </a:r>
            <a:r>
              <a:rPr lang="ru-RU" sz="1800" b="1" dirty="0"/>
              <a:t>враг наступал, то наши воины стояли насмерть, защищая свою землю, они сражались за каждую пядь русской </a:t>
            </a:r>
            <a:r>
              <a:rPr lang="ru-RU" sz="1800" b="1" dirty="0" smtClean="0"/>
              <a:t>земли.</a:t>
            </a:r>
            <a:br>
              <a:rPr lang="ru-RU" sz="1800" b="1" dirty="0" smtClean="0"/>
            </a:br>
            <a:endParaRPr lang="ru-RU" sz="1800" b="1" dirty="0"/>
          </a:p>
        </p:txBody>
      </p:sp>
    </p:spTree>
    <p:extLst>
      <p:ext uri="{BB962C8B-B14F-4D97-AF65-F5344CB8AC3E}">
        <p14:creationId xmlns:p14="http://schemas.microsoft.com/office/powerpoint/2010/main" xmlns="" val="22320591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 advClick="0" advTm="5000">
        <p14:reveal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1246</TotalTime>
  <Words>317</Words>
  <Application>Microsoft Office PowerPoint</Application>
  <PresentationFormat>Экран (4:3)</PresentationFormat>
  <Paragraphs>38</Paragraphs>
  <Slides>27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г. Улан-Удэ 2016 год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соловьёв</dc:creator>
  <cp:lastModifiedBy>Колокольчик</cp:lastModifiedBy>
  <cp:revision>87</cp:revision>
  <dcterms:created xsi:type="dcterms:W3CDTF">2014-11-30T07:44:24Z</dcterms:created>
  <dcterms:modified xsi:type="dcterms:W3CDTF">2023-05-02T01:54:25Z</dcterms:modified>
</cp:coreProperties>
</file>