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16" r:id="rId3"/>
    <p:sldId id="266" r:id="rId4"/>
    <p:sldId id="271" r:id="rId5"/>
    <p:sldId id="310" r:id="rId6"/>
    <p:sldId id="275" r:id="rId7"/>
    <p:sldId id="270" r:id="rId8"/>
    <p:sldId id="277" r:id="rId9"/>
    <p:sldId id="314" r:id="rId10"/>
    <p:sldId id="281" r:id="rId11"/>
    <p:sldId id="279" r:id="rId12"/>
    <p:sldId id="283" r:id="rId13"/>
    <p:sldId id="285" r:id="rId14"/>
    <p:sldId id="287" r:id="rId15"/>
    <p:sldId id="317" r:id="rId16"/>
    <p:sldId id="30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1EB2"/>
    <a:srgbClr val="007E39"/>
    <a:srgbClr val="85DFFF"/>
    <a:srgbClr val="FFFF00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0502" autoAdjust="0"/>
  </p:normalViewPr>
  <p:slideViewPr>
    <p:cSldViewPr>
      <p:cViewPr>
        <p:scale>
          <a:sx n="70" d="100"/>
          <a:sy n="70" d="100"/>
        </p:scale>
        <p:origin x="-137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25.01.2022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53380" y="262741"/>
            <a:ext cx="8239099" cy="633251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rgbClr val="85D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09" name="Rectangle 1"/>
          <p:cNvSpPr>
            <a:spLocks noChangeArrowheads="1"/>
          </p:cNvSpPr>
          <p:nvPr userDrawn="1"/>
        </p:nvSpPr>
        <p:spPr bwMode="auto">
          <a:xfrm>
            <a:off x="21200" y="6619885"/>
            <a:ext cx="109517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© Фокина Лидия Петровна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" name="Picture 2" descr="http://img-fotki.yandex.ru/get/6709/16969765.141/0_74c93_8f7b4ea4_M.png"/>
          <p:cNvPicPr>
            <a:picLocks noChangeAspect="1" noChangeArrowheads="1"/>
          </p:cNvPicPr>
          <p:nvPr userDrawn="1"/>
        </p:nvPicPr>
        <p:blipFill>
          <a:blip r:embed="rId1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308304" y="213247"/>
            <a:ext cx="1656184" cy="1578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img-fotki.yandex.ru/get/30086/200418627.15e/0_16ef74_4acbfbc4_orig.png"/>
          <p:cNvPicPr>
            <a:picLocks noChangeAspect="1" noChangeArrowheads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97923" y="1047750"/>
            <a:ext cx="8483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elitarium.ru/naprjazhenie-myshc-rasslablenie-relaksacija-telo-vnimanie-uprazhnenie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elitarium.ru/aromaterapija-jefirnye-masla-aromat-zapah-ilang-lavanda-rozmarin-levzeja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0034" y="4929198"/>
            <a:ext cx="4932000" cy="16102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5286380" y="4714884"/>
            <a:ext cx="3500462" cy="184665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140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Выполнила: </a:t>
            </a:r>
            <a:r>
              <a:rPr lang="ru-RU" sz="2000" b="1" i="1" dirty="0" err="1" smtClean="0">
                <a:solidFill>
                  <a:srgbClr val="7030A0"/>
                </a:solidFill>
              </a:rPr>
              <a:t>Цыбикжапова</a:t>
            </a:r>
            <a:r>
              <a:rPr lang="ru-RU" sz="2000" b="1" i="1" dirty="0" smtClean="0">
                <a:solidFill>
                  <a:srgbClr val="7030A0"/>
                </a:solidFill>
              </a:rPr>
              <a:t> Елена </a:t>
            </a:r>
            <a:r>
              <a:rPr lang="ru-RU" sz="2000" b="1" i="1" dirty="0" err="1" smtClean="0">
                <a:solidFill>
                  <a:srgbClr val="7030A0"/>
                </a:solidFill>
              </a:rPr>
              <a:t>Бато-Мунхоевна</a:t>
            </a:r>
            <a:endParaRPr lang="ru-RU" sz="20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1140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Воспитатель</a:t>
            </a:r>
          </a:p>
          <a:p>
            <a:pPr algn="ctr">
              <a:lnSpc>
                <a:spcPct val="1140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МАДОУ детский сад  №64 Колокольчик . г.Улан-Удэ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643042" y="1071546"/>
            <a:ext cx="6357982" cy="22145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50" normalizeH="0" baseline="0" noProof="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Техника</a:t>
            </a:r>
            <a:r>
              <a:rPr kumimoji="0" lang="ru-RU" sz="3200" b="1" i="0" u="none" strike="noStrike" kern="1200" cap="none" spc="50" normalizeH="0" noProof="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аутогенной тренировки для </a:t>
            </a:r>
            <a:r>
              <a:rPr kumimoji="0" lang="ru-RU" sz="3200" b="1" i="0" u="none" strike="noStrike" kern="1200" cap="none" spc="50" normalizeH="0" noProof="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самооздоровления</a:t>
            </a:r>
            <a:r>
              <a:rPr kumimoji="0" lang="ru-RU" sz="3200" b="1" i="0" u="none" strike="noStrike" kern="1200" cap="none" spc="50" normalizeH="0" noProof="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личности</a:t>
            </a:r>
            <a:endParaRPr kumimoji="0" lang="ru-RU" sz="3200" b="1" i="0" u="none" strike="noStrike" kern="1200" cap="none" spc="50" normalizeH="0" baseline="0" noProof="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56846" y="764704"/>
            <a:ext cx="7829996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Аутогенная тренировка: упражнение четвертое. Дыхание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Это упражнение способствует успокоению дыхания. Одним из элементов аутогенного состояния является спокойное дыхание. Установлено, что пассивная концентрация на дыхании способствует его успокоению, замедлению и тем самым — возникновению и углублению аутогенного состояния.</a:t>
            </a:r>
          </a:p>
          <a:p>
            <a:pPr algn="ctr"/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Рисунок 3" descr="Без названи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2714620"/>
            <a:ext cx="5174367" cy="344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74176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428604"/>
            <a:ext cx="692948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Аутогенная тренировка: упражнение пятое. Солнечное сплетение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аутогенном состоянии нормализуется деятельность не только органов грудной полости, но и брюшной. Это сопровождается ощущением тепла в животе. Поэтому пассивная концентрация на реальном тепле в животе или, точнее, в области солнечного сплетения нормализует деятельность органов брюшной полости.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Расслабьтесь в одной из поз для АТ и сконцентрируйте внимание на спокойствии, тяжести, тепле, пульсации и дыхании. Затем, не переставая их чувствовать, сосредоточьтесь на тепле в глубине верхней части живота. Через несколько секунд концентрации сделайте выход.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дальнейшем время концентрации на тепле в области солнечного сплетения будет удлиняться, как это было с предыдущими упражнениями.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Освоению этого упражнения может помочь представление во время занятия, будто на выдохе тепло переходит в живот.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ravilnoe-dyhanie-zshivotom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3929066"/>
            <a:ext cx="4000528" cy="254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80559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142976" y="285728"/>
            <a:ext cx="771530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Аутогенная тренировка: упражнение шестое. Лоб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аутогенном состоянии отмечается перераспределение крови, в том числе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уменьшается приток крови к голове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Это сопровождается ощущением прохлады в области лба. Пассивная концентрация на прохладе лба позволяет повысить умственную работоспособность, снять умственное утомление.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Расслабьтесь в одной из поз для АТ и сосредоточьтесь на спокойствии, тяжести, тепле, пульсации, дыхании и тепле в животе. Затем, не переставая их чувствовать, на несколько секунд сосредоточьтесь на прохладе в области лба. После этого сделайте выход из аутогенного состояния. В дальнейшем удлиняйте время концентрации на прохладе лба. Не стремитесь почувствовать выраженный холод во лбу — прохлада должна быть легкой.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Упражнение освоено, если во время занятия вы стабильно чувствуете легкую прохладу лба. По мере дальнейших занятий прохлада может распространяться на виски, нос, глазницы, но необязательно.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3.3.15.2-decushka-dumaet-770x4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929066"/>
            <a:ext cx="4477335" cy="250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218893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142976" y="428604"/>
            <a:ext cx="757242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Выход из аутогенного состояния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Перестаньте выполнять инструкции и сконцентрируйте внимание на том, что вы хорошо отдохнули.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Медленно сожмите кулаки, почувствуйте силу в руках, во всем теле; в остальном позу не меняйте.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 разжимая кулаков, вытяните руки в сторону коленей.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Дождитесь окончания очередного выдоха.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Сделайте глубокий вдох, одновременно на вдохе поднимите руки вверх, прогните спину, обратите лицо вверх.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Сделайте паузу продолжительностью около 1-2 секунд, чтобы подготовиться к четкому выполнению последней фазы выхода.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Одновременно резко выдохните через рот, разожмите кулаки и откройте глаза. После этого спокойно опустите руки.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После выхода из активной фазы аутогенного состояния отмечается прилив сил, желание реализовать переживания, имевшие место во время занятия.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40185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714356"/>
            <a:ext cx="6866886" cy="514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92316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1934" y="142873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285852" y="928670"/>
            <a:ext cx="671517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Использованный материал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Автор статьи: 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Людмилa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Ивaновна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Baнcoвскaя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кандидат психологических наук, доцент факультета психологии Санкт-Петербургского государственного университета.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1928802"/>
            <a:ext cx="72866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Спасибо за внимание!</a:t>
            </a:r>
            <a:endParaRPr lang="ru-RU" sz="6000" dirty="0">
              <a:solidFill>
                <a:srgbClr val="0070C0"/>
              </a:solidFill>
            </a:endParaRPr>
          </a:p>
        </p:txBody>
      </p:sp>
      <p:pic>
        <p:nvPicPr>
          <p:cNvPr id="4" name="Picture 2" descr="C:\Users\User\Pictures\Ирина\сказки\64813096_1286109499_multik305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36" y="3214686"/>
            <a:ext cx="2042160" cy="304038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3.7037E-7 L 2.5E-6 -0.08079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350"/>
                            </p:stCondLst>
                            <p:childTnLst>
                              <p:par>
                                <p:cTn id="19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D6241"/>
                                      </p:to>
                                    </p:animClr>
                                    <p:animClr clrSpc="rgb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D6241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214414" y="428604"/>
            <a:ext cx="7143750" cy="12858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45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Аутогенная тренировка — это метод самостоятельного вызывания у себя особого аутогенного состояния, использования этого состояния и самостоятельного выхода из него. Практикующие данный метод способны по своей воле успокоиться, эффективно снять физическое и психическое напряжение, быстро отдохнуть: восстановление сил в аутогенном состоянии идет гораздо быстрее, чем во время сна или простого отдыха.</a:t>
            </a:r>
          </a:p>
          <a:p>
            <a:pPr marL="0" indent="45000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2302907"/>
            <a:ext cx="71437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0000" indent="457200" algn="just">
              <a:buClr>
                <a:srgbClr val="7030A0"/>
              </a:buClr>
              <a:buFont typeface="Wingdings" pitchFamily="2" charset="2"/>
              <a:buChar char="Ø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Pictures\Ирина\сказки\64813096_1286109499_multik305.png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7429520" y="500042"/>
            <a:ext cx="1450827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14414" y="428604"/>
            <a:ext cx="6143668" cy="690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Аутогенная тренировка — это метод самостоятельного вызывания у себя особого аутогенного состояния, использования этого состояния и самостоятельного выхода из него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Ауто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» — сам, 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генос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» — рождение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Слово «аутогенная» (самородная) указывает, что источником положительных воздействий является сам занимающийся, а слово «тренировка» подчеркивает необходимость регулярных занятий.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Аутогенная тренировка предложена в 1932 году немецким </a:t>
            </a:r>
            <a:r>
              <a:rPr lang="ru-RU" b="1" dirty="0" smtClean="0">
                <a:solidFill>
                  <a:srgbClr val="C00000"/>
                </a:solidFill>
              </a:rPr>
              <a:t>врачом Иоганном Генрихом Шульцем (1884-1970 гг.) </a:t>
            </a:r>
            <a:r>
              <a:rPr lang="ru-RU" b="1" dirty="0" smtClean="0">
                <a:solidFill>
                  <a:srgbClr val="002060"/>
                </a:solidFill>
              </a:rPr>
              <a:t>Изучая самоотчеты людей, погруженных в гипнотическое состояние, И.Г. Шульц заметил, что физиологические сдвиги сопровождаются определенными ощущениями.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Например, расслабление мышц сопровождается ощущением тяжести, а наполнение кровью капилляров кожи — ощущением тепла. Им был предложен метод вызывания физиологического сдвига путем пассивной концентрации внимания на зачатках </a:t>
            </a:r>
            <a:r>
              <a:rPr lang="ru-RU" b="1" dirty="0" err="1" smtClean="0">
                <a:solidFill>
                  <a:srgbClr val="002060"/>
                </a:solidFill>
              </a:rPr>
              <a:t>ощущения,вызывающего</a:t>
            </a:r>
            <a:r>
              <a:rPr lang="ru-RU" b="1" dirty="0" smtClean="0">
                <a:solidFill>
                  <a:srgbClr val="002060"/>
                </a:solidFill>
              </a:rPr>
              <a:t> этот сдвиг. Так, концентрация внимания на реальной тяжести тела способствует углублению расслабления мышц, а концентрация на реальном тепле тела — притоку крови в капилляры кожи.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59367" y="692696"/>
            <a:ext cx="7484599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dirty="0" smtClean="0"/>
              <a:t>Установлено, что аутогенное состояние возникает само собой, если человек находится в тихом месте, расслабился в удобной позе, концентрирует внимание на чем-либо и при этом осуществляет концентрацию внимания особым образом, пассивно, не стремится к достижению какого-либо результата. Эти условия были сформулированы в 1975 году американским исследователем Гербертом Бенсоном.</a:t>
            </a:r>
          </a:p>
          <a:p>
            <a:pPr algn="ctr"/>
            <a:endParaRPr lang="ru-RU" sz="2800" b="1" cap="none" spc="50" dirty="0">
              <a:ln w="11430">
                <a:solidFill>
                  <a:srgbClr val="7030A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29880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414" y="357166"/>
            <a:ext cx="74295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Инструкции Бенсона таковы:</a:t>
            </a:r>
          </a:p>
          <a:p>
            <a:pPr lvl="0"/>
            <a:r>
              <a:rPr lang="ru-RU" sz="1400" b="1" dirty="0" smtClean="0">
                <a:solidFill>
                  <a:srgbClr val="002060"/>
                </a:solidFill>
              </a:rPr>
              <a:t>-сядьте удобно в тихом месте;</a:t>
            </a:r>
          </a:p>
          <a:p>
            <a:pPr lvl="0"/>
            <a:r>
              <a:rPr lang="ru-RU" sz="1400" b="1" dirty="0" smtClean="0">
                <a:solidFill>
                  <a:srgbClr val="002060"/>
                </a:solidFill>
              </a:rPr>
              <a:t>-закройте глаза;</a:t>
            </a:r>
          </a:p>
          <a:p>
            <a:pPr lvl="0"/>
            <a:r>
              <a:rPr lang="ru-RU" sz="1400" b="1" dirty="0" smtClean="0">
                <a:solidFill>
                  <a:srgbClr val="002060"/>
                </a:solidFill>
              </a:rPr>
              <a:t>-глубоко расслабьте свои мышцы, начиная с ног и кончая лицом, сохраняйте их расслабленными;</a:t>
            </a:r>
          </a:p>
          <a:p>
            <a:pPr lvl="0"/>
            <a:r>
              <a:rPr lang="ru-RU" sz="1400" b="1" dirty="0" smtClean="0">
                <a:solidFill>
                  <a:srgbClr val="002060"/>
                </a:solidFill>
              </a:rPr>
              <a:t>-дышите носом. Осознавайте дыхание. Когда выдохнете, мысленно скажите: «Раз». Например: </a:t>
            </a:r>
            <a:r>
              <a:rPr lang="ru-RU" sz="1400" b="1" dirty="0" smtClean="0">
                <a:solidFill>
                  <a:srgbClr val="C00000"/>
                </a:solidFill>
              </a:rPr>
              <a:t>вдох — выдох — «Раз», </a:t>
            </a:r>
            <a:r>
              <a:rPr lang="ru-RU" sz="1400" b="1" dirty="0" smtClean="0">
                <a:solidFill>
                  <a:srgbClr val="002060"/>
                </a:solidFill>
              </a:rPr>
              <a:t>и т.д. Дышите легко и естественно;</a:t>
            </a:r>
          </a:p>
          <a:p>
            <a:pPr lvl="0"/>
            <a:r>
              <a:rPr lang="ru-RU" sz="1400" b="1" dirty="0" smtClean="0">
                <a:solidFill>
                  <a:srgbClr val="002060"/>
                </a:solidFill>
              </a:rPr>
              <a:t>занимайтесь </a:t>
            </a:r>
            <a:r>
              <a:rPr lang="ru-RU" sz="1400" b="1" dirty="0" smtClean="0">
                <a:solidFill>
                  <a:srgbClr val="C00000"/>
                </a:solidFill>
              </a:rPr>
              <a:t>10-20 минут. </a:t>
            </a:r>
            <a:r>
              <a:rPr lang="ru-RU" sz="1400" b="1" dirty="0" smtClean="0">
                <a:solidFill>
                  <a:srgbClr val="002060"/>
                </a:solidFill>
              </a:rPr>
              <a:t>Не пользуйтесь таймером или будильником, чтобы узнать время; для этого можно открыть глаза. После окончания концентрации на дыхании и слове «раз» посидите спокойно сначала с закрытыми глазами, потом — с открытыми. Не вставайте в течение нескольких минут;</a:t>
            </a:r>
          </a:p>
          <a:p>
            <a:pPr lvl="0"/>
            <a:r>
              <a:rPr lang="ru-RU" sz="1400" b="1" dirty="0" smtClean="0">
                <a:solidFill>
                  <a:srgbClr val="002060"/>
                </a:solidFill>
              </a:rPr>
              <a:t>-не беспокойтесь о том, насколько вы углубляете состояние релаксации (расслабления). Сохраняйте пассивную позицию и позвольте релаксации проникнуть в ваш внутренний мир. Если ваше внимание отвлеклось, снова возвращайтесь к слову </a:t>
            </a:r>
            <a:r>
              <a:rPr lang="ru-RU" sz="1400" b="1" dirty="0" smtClean="0">
                <a:solidFill>
                  <a:srgbClr val="C00000"/>
                </a:solidFill>
              </a:rPr>
              <a:t>«раз». </a:t>
            </a:r>
            <a:r>
              <a:rPr lang="ru-RU" sz="1400" b="1" dirty="0" smtClean="0">
                <a:solidFill>
                  <a:srgbClr val="002060"/>
                </a:solidFill>
              </a:rPr>
              <a:t>С практикой состояние релаксации будет возникать все легче. Занимайтесь </a:t>
            </a:r>
            <a:r>
              <a:rPr lang="ru-RU" sz="1400" b="1" dirty="0" smtClean="0">
                <a:solidFill>
                  <a:srgbClr val="C00000"/>
                </a:solidFill>
              </a:rPr>
              <a:t>один или два раза в день</a:t>
            </a:r>
            <a:r>
              <a:rPr lang="ru-RU" sz="1400" b="1" dirty="0" smtClean="0">
                <a:solidFill>
                  <a:srgbClr val="002060"/>
                </a:solidFill>
              </a:rPr>
              <a:t>, но не ранее, чем </a:t>
            </a:r>
            <a:r>
              <a:rPr lang="ru-RU" sz="1400" b="1" dirty="0" smtClean="0">
                <a:solidFill>
                  <a:srgbClr val="C00000"/>
                </a:solidFill>
              </a:rPr>
              <a:t>спустя два часа после еды</a:t>
            </a:r>
            <a:r>
              <a:rPr lang="ru-RU" sz="1400" b="1" dirty="0" smtClean="0">
                <a:solidFill>
                  <a:srgbClr val="002060"/>
                </a:solidFill>
              </a:rPr>
              <a:t>, чтобы процесс пищеварения не мешал возникновению состояния релаксации.</a:t>
            </a:r>
          </a:p>
          <a:p>
            <a:endParaRPr lang="ru-RU" dirty="0"/>
          </a:p>
        </p:txBody>
      </p:sp>
      <p:pic>
        <p:nvPicPr>
          <p:cNvPr id="7" name="Рисунок 6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4143380"/>
            <a:ext cx="4793259" cy="22860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31889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0"/>
            <a:ext cx="7620996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ru-RU" sz="3200" dirty="0" smtClean="0"/>
          </a:p>
          <a:p>
            <a:pPr algn="ctr"/>
            <a:r>
              <a:rPr lang="ru-RU" sz="3200" b="1" dirty="0" smtClean="0">
                <a:hlinkClick r:id="rId2"/>
              </a:rPr>
              <a:t>  Как снять напряжение: два комплекса упражнений на расслабление мышц</a:t>
            </a:r>
            <a:endParaRPr lang="ru-RU" sz="3200" dirty="0" smtClean="0"/>
          </a:p>
          <a:p>
            <a:pPr algn="ctr"/>
            <a:r>
              <a:rPr lang="ru-RU" sz="3200" b="1" cap="none" spc="3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3200" b="1" cap="none" spc="30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Рисунок 3" descr="2008012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1643050"/>
            <a:ext cx="3047996" cy="1925050"/>
          </a:xfrm>
          <a:prstGeom prst="rect">
            <a:avLst/>
          </a:prstGeom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214414" y="1643050"/>
            <a:ext cx="4286280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сесть на край сиденья так, чтобы край стула пришелся на ягодичные складки;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широко расставить ноги, чтобы расслабить мышцы, сводящие бедра;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голени поставить перпендикулярно полу; если после этого остается напряжение в голенях, подвиньте стопы вперед на 3-4 сантиметра до исчезновения напряжения;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голову опустите вперед, чтобы она висела на связках, и сгорбите спину;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покачиваясь взад-вперед, убедитесь, что поза устойчива за счет равновесия между опущенной головой и сгорбленной спиной;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положите предплечья на бедра так, чтобы кисти мягко огибали бедра и не соприкасались; опираться предплечьями на бедра не следует, так как поза устойчива и без этого;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закройте глаза;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дышите спокойно, как во сне, делая вдох и выдох через нос.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5140" y="3786190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Поза кучера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533713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142976" y="357166"/>
            <a:ext cx="457203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Аутогенная тренировка: упражнение первое. Тяжесть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Создатель аутогенной тренировки И.Г. Шульц предложил вызывать физиологические сдвиги путем пассивной концентрации на зачатках ощущений, сопровождающих эти сдвиги. Поскольку расслабление мышц сопровождается ощущением тяжести в них, он предложил для расслабления мышц пассивно концентрировать внимание на реальной тяжести тела. Почувствовать тяжесть тела можно, проделав следующие опыты: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положите руку на воздушный шар или скомканную бумагу, убедитесь в том, что под влиянием тяжести руки они сдавливаются;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положите руку на весы, понаблюдайте за отклонением стрелки, отражающим тяжесть руки;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любой из поз для аутогенной тренировки попробуйте приподнять руки, постепенно наращивая усилия в дельтовидных мышцах, убедитесь в том, что при малом усилии это не удается, так как мешает тяжесть рук; почувствуйте эту тяжесть.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tyazhest-ru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2643182"/>
            <a:ext cx="3033808" cy="267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570841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357290" y="785794"/>
            <a:ext cx="72152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000100" y="271582"/>
            <a:ext cx="771530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Аутогенная тренировка: упражнение второе. Тепло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Погружение в аутогенное состояние сопровождается перераспределением крови в организме — уменьшается ее содержание в крупных сосудах и мышцах, увеличивается в капиллярах кожи. Этому сопутствует ощущение тепла в конечностях и туловище.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 Расслабьтесь в одной из поз для АТ, пассивно сосредоточьтесь сначала на спокойствии, затем на спокойствии и тяжести. После этого, продолжая чувствовать спокойствие и тяжесть, сосредоточьтесь на несколько секунд на реальном тепле одной руки.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После этого сделайте выход из аутогенного состояния. Если перед занятием у вас холодные руки, разотрите их, иначе пассивная концентрация на тепле будет невозможна. В дальнейшем время концентрации на тепле будет возрастать, а ощущение тепла само собой будет распространяться на вторую руку, ноги, туловище. Предельное время концентрации определяется по отвлечению внимания и возникновению помех.</a:t>
            </a:r>
          </a:p>
          <a:p>
            <a:r>
              <a:rPr lang="ru-RU" sz="1600" b="1" i="1" dirty="0" smtClean="0">
                <a:solidFill>
                  <a:srgbClr val="002060"/>
                </a:solidFill>
              </a:rPr>
              <a:t>Второе стандартное упражнение освоено, если во время занятия вы ощущаете тепло рук и ног.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r>
              <a:rPr lang="ru-RU" sz="1600" b="1" dirty="0" smtClean="0">
                <a:solidFill>
                  <a:srgbClr val="002060"/>
                </a:solidFill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f19bb21b5939994fdbc3caaf7beaf84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4357694"/>
            <a:ext cx="3857631" cy="216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1904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71538" y="428604"/>
            <a:ext cx="7643866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Аутогенная тренировка: упражнение третье. Сердце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 время нахождения в аутогенном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состоянии уменьшается частота сердечных сокращений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Этому соответствует ощущение спокойной, мерной пульсации в теле. Пассивная концентрация на этой пульсации во время аутогенной тренировки способствует уменьшению частоты сердечных сокращений, нормализует ритм работы сердца.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Расслабьтесь в одной из поз для АТ. Сосредоточьтесь на спокойствии, потом на спокойствии и тяжести, затем — на спокойствии, тяжести и тепле. После этого, продолжая чувствовать спокойствие, тяжесть и тепло, почувствуйте, где у вас в данный момент ощущается пульсация, и пассивно сосредоточьтесь на ней. Через несколько секунд сделайте выход из аутогенного состояния.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дальнейшем время концентрации на пульсации будет увеличиваться. От занятия к занятию она будет ощущаться во все больших областях тела, и наступит время, когда спокойная и мощная пульсация будет ощущаться во всем теле.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Упражнение освоено, если во время занятия пульсация ощущается в руках и туловище.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1630688721_21-papik-pro-p-serdtse-detskii-risunok-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4214818"/>
            <a:ext cx="2315097" cy="234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80559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1317</Words>
  <Application>Microsoft Office PowerPoint</Application>
  <PresentationFormat>Экран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Опасные ситуации в доме</dc:title>
  <dc:creator>Орехова Наталья Александровна</dc:creator>
  <cp:lastModifiedBy>Колокольчик</cp:lastModifiedBy>
  <cp:revision>67</cp:revision>
  <dcterms:created xsi:type="dcterms:W3CDTF">2014-07-06T18:18:01Z</dcterms:created>
  <dcterms:modified xsi:type="dcterms:W3CDTF">2022-01-25T07:05:51Z</dcterms:modified>
</cp:coreProperties>
</file>