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8" r:id="rId1"/>
  </p:sldMasterIdLst>
  <p:notesMasterIdLst>
    <p:notesMasterId r:id="rId20"/>
  </p:notesMasterIdLst>
  <p:handoutMasterIdLst>
    <p:handoutMasterId r:id="rId21"/>
  </p:handoutMasterIdLst>
  <p:sldIdLst>
    <p:sldId id="310" r:id="rId2"/>
    <p:sldId id="316" r:id="rId3"/>
    <p:sldId id="329" r:id="rId4"/>
    <p:sldId id="328" r:id="rId5"/>
    <p:sldId id="327" r:id="rId6"/>
    <p:sldId id="326" r:id="rId7"/>
    <p:sldId id="325" r:id="rId8"/>
    <p:sldId id="324" r:id="rId9"/>
    <p:sldId id="333" r:id="rId10"/>
    <p:sldId id="332" r:id="rId11"/>
    <p:sldId id="331" r:id="rId12"/>
    <p:sldId id="330" r:id="rId13"/>
    <p:sldId id="336" r:id="rId14"/>
    <p:sldId id="335" r:id="rId15"/>
    <p:sldId id="334" r:id="rId16"/>
    <p:sldId id="338" r:id="rId17"/>
    <p:sldId id="337" r:id="rId18"/>
    <p:sldId id="323" r:id="rId19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434" autoAdjust="0"/>
  </p:normalViewPr>
  <p:slideViewPr>
    <p:cSldViewPr>
      <p:cViewPr varScale="1">
        <p:scale>
          <a:sx n="70" d="100"/>
          <a:sy n="70" d="100"/>
        </p:scale>
        <p:origin x="-1386" y="-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7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28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C66A54-78A8-4351-924F-291856A7C357}" type="datetimeFigureOut">
              <a:rPr lang="ru-RU" smtClean="0"/>
              <a:t>17.04.2019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E449-225B-4927-9A3E-C6824A645E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3912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7B0E3B-A360-4D68-865A-316C449E9246}" type="datetimeFigureOut">
              <a:rPr lang="ru-RU" smtClean="0"/>
              <a:t>17.04.2019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41F7A6-E24B-47B0-B26B-9BF541B0FE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350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7D03CDE-1C04-4858-9C19-9E0D7F3F4DD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E5B680-0E82-4C5F-BAE0-203DB5EE01E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A988E-9923-4892-A5CF-C4B4634CC23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55E9EB2-65BE-4EDC-9B8A-11F21F8B0E7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8F36C21-A4CE-4B55-96D9-ABC35B9890E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B140EC4-3CAC-4C9F-8C98-4B0B2C36E49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7DB3C36-4C12-45FC-93E5-D6709B83C65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F44E5A2-84F9-40BC-AFB2-F5CE4B0817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F44E5A2-84F9-40BC-AFB2-F5CE4B0817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5AFB3DE-2DBB-429D-BD1E-FA7216C13DE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2D553E9-2DD1-4408-9331-CF5ED7272FF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>
              <a:defRPr/>
            </a:pPr>
            <a:fld id="{6F44E5A2-84F9-40BC-AFB2-F5CE4B0817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1960" y="2236514"/>
            <a:ext cx="4845971" cy="2976136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>
                <a:solidFill>
                  <a:srgbClr val="00B0F0"/>
                </a:solidFill>
                <a:latin typeface="Monotype Corsiva" pitchFamily="66" charset="0"/>
              </a:rPr>
              <a:t>Проект</a:t>
            </a:r>
            <a:r>
              <a:rPr lang="ru-RU" sz="48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br>
              <a:rPr lang="ru-RU" sz="4800" dirty="0" smtClean="0">
                <a:solidFill>
                  <a:srgbClr val="FFFF00"/>
                </a:solidFill>
                <a:latin typeface="Monotype Corsiva" pitchFamily="66" charset="0"/>
              </a:rPr>
            </a:br>
            <a:r>
              <a:rPr lang="ru-RU" sz="4800" dirty="0" smtClean="0">
                <a:solidFill>
                  <a:srgbClr val="FFFF00"/>
                </a:solidFill>
                <a:latin typeface="Monotype Corsiva" pitchFamily="66" charset="0"/>
              </a:rPr>
              <a:t>«Хочу быть космонавтом!»</a:t>
            </a:r>
            <a:br>
              <a:rPr lang="ru-RU" sz="4800" dirty="0" smtClean="0">
                <a:solidFill>
                  <a:srgbClr val="FFFF00"/>
                </a:solidFill>
                <a:latin typeface="Monotype Corsiva" pitchFamily="66" charset="0"/>
              </a:rPr>
            </a:br>
            <a:r>
              <a:rPr lang="ru-RU" sz="4800" dirty="0" smtClean="0">
                <a:solidFill>
                  <a:srgbClr val="00B0F0"/>
                </a:solidFill>
                <a:latin typeface="Monotype Corsiva" pitchFamily="66" charset="0"/>
              </a:rPr>
              <a:t>в средней группе</a:t>
            </a:r>
            <a:endParaRPr lang="ru-RU" sz="4800" dirty="0">
              <a:solidFill>
                <a:srgbClr val="00B0F0"/>
              </a:solidFill>
              <a:latin typeface="Monotype Corsiva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84383" y="5212650"/>
            <a:ext cx="29523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cs typeface="Arial" pitchFamily="34" charset="0"/>
              </a:rPr>
              <a:t>Выполнила:</a:t>
            </a:r>
          </a:p>
          <a:p>
            <a:r>
              <a:rPr lang="ru-RU" sz="1200" b="1" dirty="0" err="1" smtClean="0">
                <a:cs typeface="Arial" pitchFamily="34" charset="0"/>
              </a:rPr>
              <a:t>Выполнила:Цыбикжапова</a:t>
            </a:r>
            <a:r>
              <a:rPr lang="ru-RU" sz="1200" b="1" dirty="0" smtClean="0">
                <a:cs typeface="Arial" pitchFamily="34" charset="0"/>
              </a:rPr>
              <a:t> Е.Б.</a:t>
            </a:r>
          </a:p>
          <a:p>
            <a:r>
              <a:rPr lang="ru-RU" sz="1200" b="1" dirty="0" smtClean="0">
                <a:cs typeface="Arial" pitchFamily="34" charset="0"/>
              </a:rPr>
              <a:t>Воспитатель </a:t>
            </a:r>
            <a:r>
              <a:rPr lang="en-US" sz="1200" b="1" dirty="0" smtClean="0">
                <a:cs typeface="Arial" pitchFamily="34" charset="0"/>
              </a:rPr>
              <a:t>I </a:t>
            </a:r>
            <a:r>
              <a:rPr lang="ru-RU" sz="1200" b="1" dirty="0" smtClean="0">
                <a:cs typeface="Arial" pitchFamily="34" charset="0"/>
              </a:rPr>
              <a:t>категории МАДОУ</a:t>
            </a:r>
          </a:p>
          <a:p>
            <a:r>
              <a:rPr lang="ru-RU" sz="1200" b="1" dirty="0" smtClean="0">
                <a:cs typeface="Arial" pitchFamily="34" charset="0"/>
              </a:rPr>
              <a:t> детский сад № 64 </a:t>
            </a:r>
          </a:p>
          <a:p>
            <a:r>
              <a:rPr lang="ru-RU" sz="1200" b="1" dirty="0" smtClean="0">
                <a:cs typeface="Arial" pitchFamily="34" charset="0"/>
              </a:rPr>
              <a:t>«Колокольчик» </a:t>
            </a:r>
            <a:r>
              <a:rPr lang="ru-RU" sz="1200" b="1" dirty="0" err="1" smtClean="0">
                <a:cs typeface="Arial" pitchFamily="34" charset="0"/>
              </a:rPr>
              <a:t>г.Улан</a:t>
            </a:r>
            <a:r>
              <a:rPr lang="ru-RU" sz="1200" b="1" dirty="0" smtClean="0">
                <a:cs typeface="Arial" pitchFamily="34" charset="0"/>
              </a:rPr>
              <a:t>-Удэ </a:t>
            </a:r>
          </a:p>
          <a:p>
            <a:r>
              <a:rPr lang="ru-RU" sz="1200" b="1" dirty="0" smtClean="0">
                <a:cs typeface="Arial" pitchFamily="34" charset="0"/>
              </a:rPr>
              <a:t>Республика Бурятия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068960"/>
            <a:ext cx="3600400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45927"/>
            <a:ext cx="3672408" cy="27507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188639"/>
            <a:ext cx="1447800" cy="204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1316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5920658" cy="333037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4876800"/>
            <a:ext cx="2592288" cy="914400"/>
          </a:xfrm>
        </p:spPr>
        <p:txBody>
          <a:bodyPr/>
          <a:lstStyle/>
          <a:p>
            <a:pPr algn="ctr"/>
            <a:r>
              <a:rPr lang="ru-RU" sz="1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Выставка рисунков из манной крупы</a:t>
            </a:r>
            <a:endParaRPr lang="ru-RU" sz="1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26981" y="1891507"/>
            <a:ext cx="3371572" cy="5993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28730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4968552" cy="2794811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940152" y="5445224"/>
            <a:ext cx="2740928" cy="914400"/>
          </a:xfrm>
        </p:spPr>
        <p:txBody>
          <a:bodyPr/>
          <a:lstStyle/>
          <a:p>
            <a:pPr algn="ctr"/>
            <a:r>
              <a:rPr lang="ru-RU" sz="1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Спортивное развлечение «Космическое путешествие»</a:t>
            </a:r>
            <a:endParaRPr lang="ru-RU" sz="1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2276872"/>
            <a:ext cx="4968552" cy="27948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41" y="3861048"/>
            <a:ext cx="5068564" cy="285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65786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188640"/>
            <a:ext cx="2632793" cy="468052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484784"/>
            <a:ext cx="2892506" cy="514223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88640"/>
            <a:ext cx="2648894" cy="4709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0325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0648"/>
            <a:ext cx="4824536" cy="271380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421" y="1700808"/>
            <a:ext cx="4992555" cy="28083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3933056"/>
            <a:ext cx="4924039" cy="2769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8422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260648"/>
            <a:ext cx="5040560" cy="283531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77240" y="4876800"/>
            <a:ext cx="4514840" cy="914400"/>
          </a:xfrm>
        </p:spPr>
        <p:txBody>
          <a:bodyPr/>
          <a:lstStyle/>
          <a:p>
            <a:pPr algn="ctr"/>
            <a:r>
              <a:rPr lang="ru-RU" sz="1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Угощение детям- шоколадные планеты</a:t>
            </a:r>
            <a:endParaRPr lang="ru-RU" sz="1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60648"/>
            <a:ext cx="3584997" cy="637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1533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188640"/>
            <a:ext cx="5248583" cy="2952328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868144" y="4876800"/>
            <a:ext cx="3096344" cy="914400"/>
          </a:xfrm>
        </p:spPr>
        <p:txBody>
          <a:bodyPr/>
          <a:lstStyle/>
          <a:p>
            <a:pPr algn="ctr"/>
            <a:r>
              <a:rPr lang="ru-RU" sz="1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Оформление группы</a:t>
            </a:r>
            <a:endParaRPr lang="ru-RU" sz="1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916832"/>
            <a:ext cx="4716016" cy="26527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573016"/>
            <a:ext cx="5508104" cy="3098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06315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5888654" cy="3312368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4876800"/>
            <a:ext cx="2448272" cy="914400"/>
          </a:xfrm>
        </p:spPr>
        <p:txBody>
          <a:bodyPr/>
          <a:lstStyle/>
          <a:p>
            <a:pPr algn="ctr"/>
            <a:r>
              <a:rPr lang="ru-RU" sz="1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Оформление группы</a:t>
            </a:r>
            <a:endParaRPr lang="ru-RU" sz="1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627784" y="3068960"/>
            <a:ext cx="6363816" cy="3579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3543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39"/>
            <a:ext cx="4536504" cy="6400711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900976" y="2338317"/>
            <a:ext cx="4032448" cy="914400"/>
          </a:xfrm>
        </p:spPr>
        <p:txBody>
          <a:bodyPr/>
          <a:lstStyle/>
          <a:p>
            <a:pPr algn="ctr"/>
            <a:r>
              <a:rPr lang="ru-RU" sz="1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Конкурс рисунков </a:t>
            </a:r>
            <a:br>
              <a:rPr lang="ru-RU" sz="1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«Мама, папа, я –</a:t>
            </a:r>
            <a:br>
              <a:rPr lang="ru-RU" sz="1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творим космические чудеса</a:t>
            </a:r>
            <a:endParaRPr lang="ru-RU" sz="1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03698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16632"/>
            <a:ext cx="4608512" cy="3816424"/>
          </a:xfrm>
        </p:spPr>
        <p:txBody>
          <a:bodyPr>
            <a:normAutofit/>
          </a:bodyPr>
          <a:lstStyle/>
          <a:p>
            <a:pPr marL="18288" indent="0" fontAlgn="base">
              <a:buNone/>
            </a:pPr>
            <a:r>
              <a:rPr lang="ru-RU" b="1" dirty="0">
                <a:solidFill>
                  <a:srgbClr val="FFFF00"/>
                </a:solidFill>
                <a:effectLst/>
              </a:rPr>
              <a:t>Стать космонавтом</a:t>
            </a:r>
            <a:br>
              <a:rPr lang="ru-RU" b="1" dirty="0">
                <a:solidFill>
                  <a:srgbClr val="FFFF00"/>
                </a:solidFill>
                <a:effectLst/>
              </a:rPr>
            </a:br>
            <a:r>
              <a:rPr lang="ru-RU" b="1" dirty="0">
                <a:solidFill>
                  <a:srgbClr val="FFFF00"/>
                </a:solidFill>
                <a:effectLst/>
              </a:rPr>
              <a:t>Я хочу,</a:t>
            </a:r>
            <a:br>
              <a:rPr lang="ru-RU" b="1" dirty="0">
                <a:solidFill>
                  <a:srgbClr val="FFFF00"/>
                </a:solidFill>
                <a:effectLst/>
              </a:rPr>
            </a:br>
            <a:r>
              <a:rPr lang="ru-RU" b="1" dirty="0">
                <a:solidFill>
                  <a:srgbClr val="FFFF00"/>
                </a:solidFill>
                <a:effectLst/>
              </a:rPr>
              <a:t>Гагарин мне пример.</a:t>
            </a:r>
          </a:p>
          <a:p>
            <a:pPr marL="18288" indent="0" fontAlgn="base">
              <a:buNone/>
            </a:pPr>
            <a:r>
              <a:rPr lang="ru-RU" b="1" dirty="0">
                <a:solidFill>
                  <a:srgbClr val="FFFF00"/>
                </a:solidFill>
                <a:effectLst/>
              </a:rPr>
              <a:t>Он первый в космос полетел</a:t>
            </a:r>
            <a:br>
              <a:rPr lang="ru-RU" b="1" dirty="0">
                <a:solidFill>
                  <a:srgbClr val="FFFF00"/>
                </a:solidFill>
                <a:effectLst/>
              </a:rPr>
            </a:br>
            <a:r>
              <a:rPr lang="ru-RU" b="1" dirty="0">
                <a:solidFill>
                  <a:srgbClr val="FFFF00"/>
                </a:solidFill>
                <a:effectLst/>
              </a:rPr>
              <a:t>Тогда в СССР.</a:t>
            </a:r>
          </a:p>
          <a:p>
            <a:pPr marL="18288" indent="0" fontAlgn="base">
              <a:buNone/>
            </a:pPr>
            <a:r>
              <a:rPr lang="ru-RU" b="1" dirty="0">
                <a:solidFill>
                  <a:srgbClr val="FFFF00"/>
                </a:solidFill>
                <a:effectLst/>
              </a:rPr>
              <a:t>С волненьем слушал целый мир-</a:t>
            </a:r>
            <a:br>
              <a:rPr lang="ru-RU" b="1" dirty="0">
                <a:solidFill>
                  <a:srgbClr val="FFFF00"/>
                </a:solidFill>
                <a:effectLst/>
              </a:rPr>
            </a:br>
            <a:r>
              <a:rPr lang="ru-RU" b="1" dirty="0">
                <a:solidFill>
                  <a:srgbClr val="FFFF00"/>
                </a:solidFill>
                <a:effectLst/>
              </a:rPr>
              <a:t>Не чудо ли для всех?!-</a:t>
            </a:r>
          </a:p>
          <a:p>
            <a:pPr marL="18288" indent="0" fontAlgn="base">
              <a:buNone/>
            </a:pPr>
            <a:r>
              <a:rPr lang="ru-RU" b="1" dirty="0">
                <a:solidFill>
                  <a:srgbClr val="FFFF00"/>
                </a:solidFill>
                <a:effectLst/>
              </a:rPr>
              <a:t>Впервые в космос полетел</a:t>
            </a:r>
            <a:br>
              <a:rPr lang="ru-RU" b="1" dirty="0">
                <a:solidFill>
                  <a:srgbClr val="FFFF00"/>
                </a:solidFill>
                <a:effectLst/>
              </a:rPr>
            </a:br>
            <a:r>
              <a:rPr lang="ru-RU" b="1" dirty="0">
                <a:solidFill>
                  <a:srgbClr val="FFFF00"/>
                </a:solidFill>
                <a:effectLst/>
              </a:rPr>
              <a:t>Советский человек!</a:t>
            </a:r>
          </a:p>
          <a:p>
            <a:endParaRPr lang="ru-RU" b="1" dirty="0">
              <a:solidFill>
                <a:srgbClr val="FFFF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140008"/>
            <a:ext cx="5420107" cy="3601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5635" y="71650"/>
            <a:ext cx="2938360" cy="29253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87" y="3573016"/>
            <a:ext cx="3384376" cy="25382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400722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0"/>
            <a:ext cx="8229600" cy="6858000"/>
          </a:xfrm>
        </p:spPr>
        <p:txBody>
          <a:bodyPr>
            <a:normAutofit fontScale="92500" lnSpcReduction="20000"/>
          </a:bodyPr>
          <a:lstStyle/>
          <a:p>
            <a:pPr marL="18288" indent="0">
              <a:buNone/>
            </a:pPr>
            <a:r>
              <a:rPr lang="ru-RU" dirty="0">
                <a:solidFill>
                  <a:srgbClr val="FFFF00"/>
                </a:solidFill>
                <a:effectLst/>
              </a:rPr>
              <a:t>Цель </a:t>
            </a:r>
            <a:r>
              <a:rPr lang="ru-RU" b="1" dirty="0" smtClean="0">
                <a:solidFill>
                  <a:srgbClr val="FFFF00"/>
                </a:solidFill>
                <a:effectLst/>
              </a:rPr>
              <a:t>проекта:</a:t>
            </a:r>
            <a:r>
              <a:rPr lang="ru-RU" dirty="0">
                <a:effectLst/>
              </a:rPr>
              <a:t> Познакомить детей с российским праздником - День </a:t>
            </a:r>
            <a:r>
              <a:rPr lang="ru-RU" b="1" dirty="0">
                <a:effectLst/>
              </a:rPr>
              <a:t>космонавтики</a:t>
            </a:r>
            <a:r>
              <a:rPr lang="ru-RU" dirty="0">
                <a:effectLst/>
              </a:rPr>
              <a:t>. Развитие познавательной активности детей,</a:t>
            </a:r>
          </a:p>
          <a:p>
            <a:pPr marL="18288" indent="0">
              <a:buNone/>
            </a:pPr>
            <a:r>
              <a:rPr lang="ru-RU" dirty="0">
                <a:effectLst/>
              </a:rPr>
              <a:t>расширение знаний о </a:t>
            </a:r>
            <a:r>
              <a:rPr lang="ru-RU" b="1" dirty="0">
                <a:effectLst/>
              </a:rPr>
              <a:t>космосе</a:t>
            </a:r>
            <a:r>
              <a:rPr lang="ru-RU" dirty="0">
                <a:effectLst/>
              </a:rPr>
              <a:t>, солнечной системе, планете Земля, закрепление знаний о первом </a:t>
            </a:r>
            <a:r>
              <a:rPr lang="ru-RU" b="1" dirty="0">
                <a:solidFill>
                  <a:srgbClr val="00B0F0"/>
                </a:solidFill>
                <a:effectLst/>
              </a:rPr>
              <a:t>космонавте Ю</a:t>
            </a:r>
            <a:r>
              <a:rPr lang="ru-RU" dirty="0">
                <a:solidFill>
                  <a:srgbClr val="00B0F0"/>
                </a:solidFill>
                <a:effectLst/>
              </a:rPr>
              <a:t>. Гагарине</a:t>
            </a:r>
            <a:r>
              <a:rPr lang="ru-RU" dirty="0">
                <a:effectLst/>
              </a:rPr>
              <a:t>.</a:t>
            </a:r>
          </a:p>
          <a:p>
            <a:pPr marL="18288" indent="0">
              <a:buNone/>
            </a:pPr>
            <a:r>
              <a:rPr lang="ru-RU" b="1" dirty="0">
                <a:solidFill>
                  <a:srgbClr val="FFFF00"/>
                </a:solidFill>
                <a:effectLst/>
              </a:rPr>
              <a:t>Задачи </a:t>
            </a:r>
            <a:r>
              <a:rPr lang="ru-RU" b="1" dirty="0" smtClean="0">
                <a:solidFill>
                  <a:srgbClr val="FFFF00"/>
                </a:solidFill>
                <a:effectLst/>
              </a:rPr>
              <a:t>проекта:</a:t>
            </a:r>
            <a:r>
              <a:rPr lang="ru-RU" dirty="0">
                <a:effectLst/>
              </a:rPr>
              <a:t> Привлечь родителей к совместной деятельности, к празднованию </a:t>
            </a:r>
            <a:r>
              <a:rPr lang="ru-RU" dirty="0">
                <a:solidFill>
                  <a:srgbClr val="00B0F0"/>
                </a:solidFill>
                <a:effectLst/>
              </a:rPr>
              <a:t>Дня </a:t>
            </a:r>
            <a:r>
              <a:rPr lang="ru-RU" b="1" dirty="0">
                <a:solidFill>
                  <a:srgbClr val="00B0F0"/>
                </a:solidFill>
                <a:effectLst/>
              </a:rPr>
              <a:t>космонавтики</a:t>
            </a:r>
            <a:r>
              <a:rPr lang="ru-RU" dirty="0">
                <a:solidFill>
                  <a:srgbClr val="FFC000"/>
                </a:solidFill>
                <a:effectLst/>
              </a:rPr>
              <a:t>.</a:t>
            </a:r>
          </a:p>
          <a:p>
            <a:pPr marL="18288" indent="0">
              <a:buNone/>
            </a:pPr>
            <a:r>
              <a:rPr lang="ru-RU" b="1" u="sng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</a:rPr>
              <a:t>Воспитательные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</a:rPr>
              <a:t>:</a:t>
            </a:r>
          </a:p>
          <a:p>
            <a:pPr marL="18288" indent="0">
              <a:buNone/>
            </a:pPr>
            <a:r>
              <a:rPr lang="ru-RU" dirty="0">
                <a:effectLst/>
              </a:rPr>
              <a:t>1. Воспитывать взаимопомощь, доброжелательного отношения друг </a:t>
            </a:r>
            <a:r>
              <a:rPr lang="ru-RU" dirty="0" smtClean="0">
                <a:effectLst/>
              </a:rPr>
              <a:t>к другу</a:t>
            </a:r>
            <a:r>
              <a:rPr lang="ru-RU" dirty="0">
                <a:effectLst/>
              </a:rPr>
              <a:t>, гордость за людей данной профессии, к своей Родине;</a:t>
            </a:r>
          </a:p>
          <a:p>
            <a:pPr marL="18288" indent="0">
              <a:buNone/>
            </a:pPr>
            <a:r>
              <a:rPr lang="ru-RU" b="1" u="sng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</a:rPr>
              <a:t>Образовательные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</a:rPr>
              <a:t>:</a:t>
            </a:r>
          </a:p>
          <a:p>
            <a:pPr marL="18288" indent="0">
              <a:buNone/>
            </a:pPr>
            <a:r>
              <a:rPr lang="ru-RU" dirty="0">
                <a:effectLst/>
              </a:rPr>
              <a:t>1. Познакомить детей с днем </a:t>
            </a:r>
            <a:r>
              <a:rPr lang="ru-RU" b="1" dirty="0">
                <a:effectLst/>
              </a:rPr>
              <a:t>космонавтики и первопроходцами</a:t>
            </a:r>
            <a:r>
              <a:rPr lang="ru-RU" dirty="0">
                <a:effectLst/>
              </a:rPr>
              <a:t>, покорившими воздушное пространство.</a:t>
            </a:r>
          </a:p>
          <a:p>
            <a:pPr marL="18288" indent="0">
              <a:buNone/>
            </a:pPr>
            <a:r>
              <a:rPr lang="ru-RU" dirty="0">
                <a:effectLst/>
              </a:rPr>
              <a:t>2. Закрепить у детей понятие </a:t>
            </a:r>
            <a:r>
              <a:rPr lang="ru-RU" i="1" dirty="0">
                <a:effectLst/>
              </a:rPr>
              <a:t>«</a:t>
            </a:r>
            <a:r>
              <a:rPr lang="ru-RU" b="1" i="1" dirty="0">
                <a:solidFill>
                  <a:srgbClr val="00B0F0"/>
                </a:solidFill>
                <a:effectLst/>
              </a:rPr>
              <a:t>космос</a:t>
            </a:r>
            <a:r>
              <a:rPr lang="ru-RU" i="1" dirty="0">
                <a:effectLst/>
              </a:rPr>
              <a:t>»</a:t>
            </a:r>
            <a:r>
              <a:rPr lang="ru-RU" dirty="0">
                <a:effectLst/>
              </a:rPr>
              <a:t>,</a:t>
            </a:r>
          </a:p>
          <a:p>
            <a:pPr marL="18288" indent="0">
              <a:buNone/>
            </a:pPr>
            <a:r>
              <a:rPr lang="ru-RU" dirty="0">
                <a:effectLst/>
              </a:rPr>
              <a:t>расширить знание детей о строение </a:t>
            </a:r>
            <a:r>
              <a:rPr lang="ru-RU" dirty="0">
                <a:solidFill>
                  <a:srgbClr val="00B0F0"/>
                </a:solidFill>
                <a:effectLst/>
              </a:rPr>
              <a:t>Солнечной системы</a:t>
            </a:r>
            <a:r>
              <a:rPr lang="ru-RU" dirty="0">
                <a:effectLst/>
              </a:rPr>
              <a:t>.</a:t>
            </a:r>
          </a:p>
          <a:p>
            <a:pPr marL="18288" indent="0">
              <a:buNone/>
            </a:pPr>
            <a:r>
              <a:rPr lang="ru-RU" dirty="0">
                <a:effectLst/>
              </a:rPr>
              <a:t>3. Формировать умение устанавливать причинно-следственные связи в окружающем мире.</a:t>
            </a:r>
          </a:p>
          <a:p>
            <a:pPr marL="18288" indent="0">
              <a:buNone/>
            </a:pPr>
            <a:r>
              <a:rPr lang="ru-RU" dirty="0">
                <a:effectLst/>
              </a:rPr>
              <a:t>4. Совершенствовать речь дошкольников, их мышление и творческие способности.</a:t>
            </a:r>
          </a:p>
          <a:p>
            <a:pPr marL="18288" indent="0">
              <a:buNone/>
            </a:pPr>
            <a:r>
              <a:rPr lang="ru-RU" b="1" u="sng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</a:rPr>
              <a:t>Развивающие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</a:rPr>
              <a:t>:</a:t>
            </a:r>
          </a:p>
          <a:p>
            <a:pPr marL="18288" indent="0">
              <a:buNone/>
            </a:pPr>
            <a:r>
              <a:rPr lang="ru-RU" dirty="0">
                <a:effectLst/>
              </a:rPr>
              <a:t>1. Развивать умения сравнивать и обобщать собственные наблюдения, видеть и понимать красоту окружающего мира.</a:t>
            </a:r>
          </a:p>
          <a:p>
            <a:pPr marL="18288" indent="0">
              <a:buNone/>
            </a:pPr>
            <a:r>
              <a:rPr lang="ru-RU" dirty="0">
                <a:effectLst/>
              </a:rPr>
              <a:t>2 Развивать творческое воображение, фантазию, умение импровизировать</a:t>
            </a:r>
            <a:r>
              <a:rPr lang="ru-RU" dirty="0" smtClean="0">
                <a:effectLst/>
              </a:rPr>
              <a:t>;</a:t>
            </a:r>
          </a:p>
          <a:p>
            <a:pPr marL="18288" indent="0">
              <a:buNone/>
            </a:pPr>
            <a:r>
              <a:rPr lang="ru-RU" dirty="0" smtClean="0">
                <a:effectLst/>
              </a:rPr>
              <a:t>Срок реализации: 01.-15.04.2019г</a:t>
            </a:r>
            <a:endParaRPr lang="ru-RU" dirty="0">
              <a:effectLst/>
            </a:endParaRPr>
          </a:p>
          <a:p>
            <a:pPr marL="749808" lvl="2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78867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5248582" cy="2952328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3933056"/>
            <a:ext cx="3024336" cy="1858144"/>
          </a:xfrm>
        </p:spPr>
        <p:txBody>
          <a:bodyPr/>
          <a:lstStyle/>
          <a:p>
            <a:pPr algn="just"/>
            <a:r>
              <a:rPr lang="ru-RU" sz="1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Анна приготовила презентацию о космосе и опыт с настольной лампой и глобусом на тему смены дня и ночи для детей своей группы</a:t>
            </a:r>
            <a:endParaRPr lang="ru-RU" sz="16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3501008"/>
            <a:ext cx="5580112" cy="3138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69655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4464496" cy="2511279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89836" y="5786003"/>
            <a:ext cx="4094131" cy="914400"/>
          </a:xfrm>
        </p:spPr>
        <p:txBody>
          <a:bodyPr/>
          <a:lstStyle/>
          <a:p>
            <a:r>
              <a:rPr lang="ru-RU" sz="1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Взаимодействие с Детско-юношеской библиотекой. </a:t>
            </a:r>
            <a:br>
              <a:rPr lang="ru-RU" sz="1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Тема «12 апреля-День космонавтики»</a:t>
            </a:r>
            <a:endParaRPr lang="ru-RU" sz="16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404664"/>
            <a:ext cx="4480498" cy="25202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37" y="3280532"/>
            <a:ext cx="4454171" cy="25054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8748" y="4005064"/>
            <a:ext cx="4515994" cy="2540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25145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792909" cy="496517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5445224"/>
            <a:ext cx="2808312" cy="914400"/>
          </a:xfrm>
        </p:spPr>
        <p:txBody>
          <a:bodyPr/>
          <a:lstStyle/>
          <a:p>
            <a:pPr algn="ctr"/>
            <a:r>
              <a:rPr lang="ru-RU" sz="1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Конкурс ракет из бросового материала</a:t>
            </a:r>
            <a:endParaRPr lang="ru-RU" sz="1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397860"/>
            <a:ext cx="2916324" cy="51845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88640"/>
            <a:ext cx="2792909" cy="4965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98868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35405"/>
            <a:ext cx="3600400" cy="640071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88640"/>
            <a:ext cx="3645405" cy="648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1623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8676456" cy="4880507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71600" y="5373216"/>
            <a:ext cx="7543800" cy="914400"/>
          </a:xfrm>
        </p:spPr>
        <p:txBody>
          <a:bodyPr/>
          <a:lstStyle/>
          <a:p>
            <a:pPr algn="ctr"/>
            <a:r>
              <a:rPr lang="ru-RU" sz="1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Модели ракет 15 группы</a:t>
            </a:r>
            <a:endParaRPr lang="ru-RU" sz="1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86892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4736526" cy="2664296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92080" y="4876800"/>
            <a:ext cx="3707904" cy="914400"/>
          </a:xfrm>
        </p:spPr>
        <p:txBody>
          <a:bodyPr/>
          <a:lstStyle/>
          <a:p>
            <a:pPr algn="ctr"/>
            <a:r>
              <a:rPr lang="ru-RU" sz="1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Рисование манной крупой</a:t>
            </a:r>
            <a:endParaRPr lang="ru-RU" sz="1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1772816"/>
            <a:ext cx="4788024" cy="26932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645024"/>
            <a:ext cx="4860032" cy="273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96701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0649"/>
            <a:ext cx="4992554" cy="280831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1946" y="1538500"/>
            <a:ext cx="4836029" cy="27202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3631522"/>
            <a:ext cx="5144571" cy="2893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5505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2971</TotalTime>
  <Words>84</Words>
  <Application>Microsoft Office PowerPoint</Application>
  <PresentationFormat>Экран (4:3)</PresentationFormat>
  <Paragraphs>37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Базовая</vt:lpstr>
      <vt:lpstr>Проект  «Хочу быть космонавтом!» в средней группе</vt:lpstr>
      <vt:lpstr>Презентация PowerPoint</vt:lpstr>
      <vt:lpstr>Анна приготовила презентацию о космосе и опыт с настольной лампой и глобусом на тему смены дня и ночи для детей своей группы</vt:lpstr>
      <vt:lpstr>Взаимодействие с Детско-юношеской библиотекой.  Тема «12 апреля-День космонавтики»</vt:lpstr>
      <vt:lpstr>Конкурс ракет из бросового материала</vt:lpstr>
      <vt:lpstr>Презентация PowerPoint</vt:lpstr>
      <vt:lpstr>Модели ракет 15 группы</vt:lpstr>
      <vt:lpstr>Рисование манной крупой</vt:lpstr>
      <vt:lpstr>Презентация PowerPoint</vt:lpstr>
      <vt:lpstr>Выставка рисунков из манной крупы</vt:lpstr>
      <vt:lpstr>Спортивное развлечение «Космическое путешествие»</vt:lpstr>
      <vt:lpstr>Презентация PowerPoint</vt:lpstr>
      <vt:lpstr>Презентация PowerPoint</vt:lpstr>
      <vt:lpstr>Угощение детям- шоколадные планеты</vt:lpstr>
      <vt:lpstr>Оформление группы</vt:lpstr>
      <vt:lpstr>Оформление группы</vt:lpstr>
      <vt:lpstr>Конкурс рисунков  «Мама, папа, я – творим космические чудеса</vt:lpstr>
      <vt:lpstr>Презентация PowerPoint</vt:lpstr>
    </vt:vector>
  </TitlesOfParts>
  <Company>Dnsoft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Андрей</dc:creator>
  <cp:lastModifiedBy>Work</cp:lastModifiedBy>
  <cp:revision>128</cp:revision>
  <dcterms:created xsi:type="dcterms:W3CDTF">2009-02-14T03:15:20Z</dcterms:created>
  <dcterms:modified xsi:type="dcterms:W3CDTF">2019-04-17T08:08:31Z</dcterms:modified>
</cp:coreProperties>
</file>